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all" i="0" spc="443" strike="noStrike" sz="3700" u="none" kumimoji="0" normalizeH="0">
        <a:ln>
          <a:noFill/>
        </a:ln>
        <a:solidFill>
          <a:srgbClr val="80A9D7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228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all" i="0" spc="443" strike="noStrike" sz="3700" u="none" kumimoji="0" normalizeH="0">
        <a:ln>
          <a:noFill/>
        </a:ln>
        <a:solidFill>
          <a:srgbClr val="80A9D7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457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all" i="0" spc="443" strike="noStrike" sz="3700" u="none" kumimoji="0" normalizeH="0">
        <a:ln>
          <a:noFill/>
        </a:ln>
        <a:solidFill>
          <a:srgbClr val="80A9D7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685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all" i="0" spc="443" strike="noStrike" sz="3700" u="none" kumimoji="0" normalizeH="0">
        <a:ln>
          <a:noFill/>
        </a:ln>
        <a:solidFill>
          <a:srgbClr val="80A9D7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914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all" i="0" spc="443" strike="noStrike" sz="3700" u="none" kumimoji="0" normalizeH="0">
        <a:ln>
          <a:noFill/>
        </a:ln>
        <a:solidFill>
          <a:srgbClr val="80A9D7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11430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all" i="0" spc="443" strike="noStrike" sz="3700" u="none" kumimoji="0" normalizeH="0">
        <a:ln>
          <a:noFill/>
        </a:ln>
        <a:solidFill>
          <a:srgbClr val="80A9D7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1371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all" i="0" spc="443" strike="noStrike" sz="3700" u="none" kumimoji="0" normalizeH="0">
        <a:ln>
          <a:noFill/>
        </a:ln>
        <a:solidFill>
          <a:srgbClr val="80A9D7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1600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all" i="0" spc="443" strike="noStrike" sz="3700" u="none" kumimoji="0" normalizeH="0">
        <a:ln>
          <a:noFill/>
        </a:ln>
        <a:solidFill>
          <a:srgbClr val="80A9D7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1828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all" i="0" spc="443" strike="noStrike" sz="3700" u="none" kumimoji="0" normalizeH="0">
        <a:ln>
          <a:noFill/>
        </a:ln>
        <a:solidFill>
          <a:srgbClr val="80A9D7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9" name="Shape 15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Main Title &amp; B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ain Title &amp; B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ain Title &amp; B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ain Title &amp; B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ain Title &amp; B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Slot 2. Title of the Presentation in"/>
          <p:cNvSpPr txBox="1"/>
          <p:nvPr>
            <p:ph type="body" sz="quarter" idx="21"/>
          </p:nvPr>
        </p:nvSpPr>
        <p:spPr>
          <a:xfrm>
            <a:off x="1268021" y="3785248"/>
            <a:ext cx="21847958" cy="13843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8400">
                <a:solidFill>
                  <a:srgbClr val="333333"/>
                </a:solidFill>
              </a:defRPr>
            </a:lvl1pPr>
          </a:lstStyle>
          <a:p>
            <a:pPr/>
            <a:r>
              <a:t>Title Slot 2. Title of the Presentation in</a:t>
            </a:r>
          </a:p>
        </p:txBody>
      </p:sp>
      <p:sp>
        <p:nvSpPr>
          <p:cNvPr id="22" name="Title Slot 4. to Duck Around the Title, and put"/>
          <p:cNvSpPr txBox="1"/>
          <p:nvPr>
            <p:ph type="body" sz="quarter" idx="22"/>
          </p:nvPr>
        </p:nvSpPr>
        <p:spPr>
          <a:xfrm>
            <a:off x="1268021" y="6959383"/>
            <a:ext cx="21847958" cy="13843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8400">
                <a:solidFill>
                  <a:srgbClr val="333333"/>
                </a:solidFill>
              </a:defRPr>
            </a:lvl1pPr>
          </a:lstStyle>
          <a:p>
            <a:pPr/>
            <a:r>
              <a:t>Title Slot 4. to Duck Around the Title, and put</a:t>
            </a:r>
          </a:p>
        </p:txBody>
      </p:sp>
      <p:sp>
        <p:nvSpPr>
          <p:cNvPr id="23" name="Title Slot 5. Key Terms in Helvetica Regular."/>
          <p:cNvSpPr txBox="1"/>
          <p:nvPr>
            <p:ph type="body" sz="quarter" idx="23"/>
          </p:nvPr>
        </p:nvSpPr>
        <p:spPr>
          <a:xfrm>
            <a:off x="1268021" y="8546443"/>
            <a:ext cx="21847957" cy="138431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8400">
                <a:solidFill>
                  <a:srgbClr val="333333"/>
                </a:solidFill>
              </a:defRPr>
            </a:pPr>
            <a:r>
              <a:t>Title Slot 5. Key Terms in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Helvetica Regular</a:t>
            </a:r>
            <a:r>
              <a:t>.</a:t>
            </a:r>
          </a:p>
        </p:txBody>
      </p:sp>
      <p:sp>
        <p:nvSpPr>
          <p:cNvPr id="24" name="Title Slot 6. Use up to 6 of these slots."/>
          <p:cNvSpPr txBox="1"/>
          <p:nvPr>
            <p:ph type="body" sz="quarter" idx="24"/>
          </p:nvPr>
        </p:nvSpPr>
        <p:spPr>
          <a:xfrm>
            <a:off x="1268021" y="10133520"/>
            <a:ext cx="21847958" cy="13843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8400">
                <a:solidFill>
                  <a:srgbClr val="333333"/>
                </a:solidFill>
              </a:defRPr>
            </a:lvl1pPr>
          </a:lstStyle>
          <a:p>
            <a:pPr/>
            <a:r>
              <a:t>Title Slot 6. Use up to 6 of these slots.</a:t>
            </a:r>
          </a:p>
        </p:txBody>
      </p:sp>
      <p:sp>
        <p:nvSpPr>
          <p:cNvPr id="25" name="Title Slot 1. (This paragraph has the Main"/>
          <p:cNvSpPr txBox="1"/>
          <p:nvPr>
            <p:ph type="body" sz="quarter" idx="25"/>
          </p:nvPr>
        </p:nvSpPr>
        <p:spPr>
          <a:xfrm>
            <a:off x="1268021" y="2198180"/>
            <a:ext cx="21847958" cy="13843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8400">
                <a:solidFill>
                  <a:srgbClr val="333333"/>
                </a:solidFill>
              </a:defRPr>
            </a:lvl1pPr>
          </a:lstStyle>
          <a:p>
            <a:pPr/>
            <a:r>
              <a:t>Title Slot 1. (This paragraph has the Main</a:t>
            </a:r>
          </a:p>
        </p:txBody>
      </p:sp>
      <p:sp>
        <p:nvSpPr>
          <p:cNvPr id="26" name="Title Slot 3.              ; Use Spaces"/>
          <p:cNvSpPr txBox="1"/>
          <p:nvPr>
            <p:ph type="body" sz="quarter" idx="26"/>
          </p:nvPr>
        </p:nvSpPr>
        <p:spPr>
          <a:xfrm>
            <a:off x="1268021" y="5372299"/>
            <a:ext cx="22641163" cy="13843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8400">
                <a:solidFill>
                  <a:srgbClr val="333333"/>
                </a:solidFill>
              </a:defRPr>
            </a:lvl1pPr>
          </a:lstStyle>
          <a:p>
            <a:pPr/>
            <a:r>
              <a:t>Title Slot 3.												  ; Use Spaces</a:t>
            </a:r>
          </a:p>
        </p:txBody>
      </p:sp>
      <p:sp>
        <p:nvSpPr>
          <p:cNvPr id="27" name="Bold Blue Lettering"/>
          <p:cNvSpPr txBox="1"/>
          <p:nvPr/>
        </p:nvSpPr>
        <p:spPr>
          <a:xfrm>
            <a:off x="6731075" y="5372316"/>
            <a:ext cx="14509610" cy="138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8400"/>
            </a:lvl1pPr>
          </a:lstStyle>
          <a:p>
            <a:pPr/>
            <a:r>
              <a:t>Bold Blue Lettering</a:t>
            </a:r>
          </a:p>
        </p:txBody>
      </p:sp>
      <p:pic>
        <p:nvPicPr>
          <p:cNvPr id="28" name="RStudio-icon.png" descr="RStudio-ic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41578" y="355050"/>
            <a:ext cx="1661950" cy="1661950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Medium Italicized Text…"/>
          <p:cNvSpPr txBox="1"/>
          <p:nvPr>
            <p:ph type="body" sz="quarter" idx="21"/>
          </p:nvPr>
        </p:nvSpPr>
        <p:spPr>
          <a:xfrm>
            <a:off x="1248475" y="2577215"/>
            <a:ext cx="21859232" cy="8636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i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Medium Italicized Text…</a:t>
            </a:r>
          </a:p>
        </p:txBody>
      </p:sp>
      <p:sp>
        <p:nvSpPr>
          <p:cNvPr id="37" name="— bullet 1, the text could be either one line or two lines but don’t insert line breaks (and don’t use periods)"/>
          <p:cNvSpPr txBox="1"/>
          <p:nvPr>
            <p:ph type="body" sz="quarter" idx="22"/>
          </p:nvPr>
        </p:nvSpPr>
        <p:spPr>
          <a:xfrm>
            <a:off x="1251182" y="3787064"/>
            <a:ext cx="17014525" cy="16256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— bullet 1, the text could be either one line or two lines but don’t insert line breaks (and don’t use periods)</a:t>
            </a:r>
          </a:p>
        </p:txBody>
      </p:sp>
      <p:sp>
        <p:nvSpPr>
          <p:cNvPr id="38" name="— bullet 2, there could be parts in italics and emboldened text, just don’t change the typeface or the size"/>
          <p:cNvSpPr txBox="1"/>
          <p:nvPr>
            <p:ph type="body" sz="quarter" idx="23"/>
          </p:nvPr>
        </p:nvSpPr>
        <p:spPr>
          <a:xfrm>
            <a:off x="1251182" y="5702060"/>
            <a:ext cx="17014525" cy="162562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— bullet 2, there could be parts in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italics</a:t>
            </a:r>
            <a:r>
              <a:t> and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emboldened</a:t>
            </a:r>
            <a:r>
              <a:t>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text</a:t>
            </a:r>
            <a:r>
              <a:t>, just don’t change the typeface or the size</a:t>
            </a:r>
          </a:p>
        </p:txBody>
      </p:sp>
      <p:sp>
        <p:nvSpPr>
          <p:cNvPr id="39" name="— bullet 3, for any slide with bullets, ensure even spacing"/>
          <p:cNvSpPr txBox="1"/>
          <p:nvPr>
            <p:ph type="body" sz="quarter" idx="24"/>
          </p:nvPr>
        </p:nvSpPr>
        <p:spPr>
          <a:xfrm>
            <a:off x="1251182" y="7617077"/>
            <a:ext cx="17014525" cy="8636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— bullet 3, for any slide with bullets, ensure even spacing</a:t>
            </a:r>
          </a:p>
        </p:txBody>
      </p:sp>
      <p:sp>
        <p:nvSpPr>
          <p:cNvPr id="40" name="— bullet 4, but try to mix things up with small images and schematics so as to not make the slide too boring"/>
          <p:cNvSpPr txBox="1"/>
          <p:nvPr>
            <p:ph type="body" sz="quarter" idx="25"/>
          </p:nvPr>
        </p:nvSpPr>
        <p:spPr>
          <a:xfrm>
            <a:off x="1251182" y="8770074"/>
            <a:ext cx="17014525" cy="16256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— bullet 4, but try to mix things up with small images and schematics so as to not make the slide too boring</a:t>
            </a:r>
          </a:p>
        </p:txBody>
      </p:sp>
      <p:sp>
        <p:nvSpPr>
          <p:cNvPr id="41" name="— bullet 5, a space is reserved on the right for pics: use it often (alternatively, place images between bullet points)"/>
          <p:cNvSpPr txBox="1"/>
          <p:nvPr>
            <p:ph type="body" sz="quarter" idx="26"/>
          </p:nvPr>
        </p:nvSpPr>
        <p:spPr>
          <a:xfrm>
            <a:off x="1251182" y="10685091"/>
            <a:ext cx="17014525" cy="16256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— bullet 5, a space is reserved on the right for pics: use it often (alternatively, place images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between</a:t>
            </a:r>
            <a:r>
              <a:t> bullet points)</a:t>
            </a:r>
          </a:p>
        </p:txBody>
      </p:sp>
      <p:sp>
        <p:nvSpPr>
          <p:cNvPr id="42" name="SHORT PRESENTATION TITLE"/>
          <p:cNvSpPr txBox="1"/>
          <p:nvPr>
            <p:ph type="body" sz="quarter" idx="27"/>
          </p:nvPr>
        </p:nvSpPr>
        <p:spPr>
          <a:xfrm>
            <a:off x="1225580" y="607054"/>
            <a:ext cx="20999459" cy="6604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b="1" cap="all" spc="443" sz="3700">
                <a:solidFill>
                  <a:srgbClr val="80A9D7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SHORT PRESENTATION TITLE</a:t>
            </a:r>
          </a:p>
        </p:txBody>
      </p:sp>
      <p:sp>
        <p:nvSpPr>
          <p:cNvPr id="4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ck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— bullet 1, the text could be either one line or two lines but don’t insert line breaks (and don’t use periods)"/>
          <p:cNvSpPr txBox="1"/>
          <p:nvPr>
            <p:ph type="body" sz="quarter" idx="21"/>
          </p:nvPr>
        </p:nvSpPr>
        <p:spPr>
          <a:xfrm>
            <a:off x="1251182" y="2771802"/>
            <a:ext cx="17014525" cy="16256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— bullet 1, the text could be either one line or two lines but don’t insert line breaks (and don’t use periods)</a:t>
            </a:r>
          </a:p>
        </p:txBody>
      </p:sp>
      <p:sp>
        <p:nvSpPr>
          <p:cNvPr id="51" name="— bullet 2, there could be parts in italics and emboldened text, just don’t change the typeface or the size"/>
          <p:cNvSpPr txBox="1"/>
          <p:nvPr>
            <p:ph type="body" sz="quarter" idx="22"/>
          </p:nvPr>
        </p:nvSpPr>
        <p:spPr>
          <a:xfrm>
            <a:off x="1251182" y="4648699"/>
            <a:ext cx="17014525" cy="162562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— bullet 2, there could be parts in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italics</a:t>
            </a:r>
            <a:r>
              <a:t> and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emboldened</a:t>
            </a:r>
            <a:r>
              <a:t>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text</a:t>
            </a:r>
            <a:r>
              <a:t>, just don’t change the typeface or the size</a:t>
            </a:r>
          </a:p>
        </p:txBody>
      </p:sp>
      <p:sp>
        <p:nvSpPr>
          <p:cNvPr id="52" name="— bullet 3, for any slide with bullets, ensure even spacing"/>
          <p:cNvSpPr txBox="1"/>
          <p:nvPr>
            <p:ph type="body" sz="quarter" idx="23"/>
          </p:nvPr>
        </p:nvSpPr>
        <p:spPr>
          <a:xfrm>
            <a:off x="1251182" y="7754814"/>
            <a:ext cx="17014525" cy="8636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— bullet 3, for any slide with bullets, ensure even spacing</a:t>
            </a:r>
          </a:p>
        </p:txBody>
      </p:sp>
      <p:sp>
        <p:nvSpPr>
          <p:cNvPr id="53" name="— bullet 4, but try to mix things up with small images and schematics so as to not make the slide too boring"/>
          <p:cNvSpPr txBox="1"/>
          <p:nvPr>
            <p:ph type="body" sz="quarter" idx="24"/>
          </p:nvPr>
        </p:nvSpPr>
        <p:spPr>
          <a:xfrm>
            <a:off x="1251182" y="8907811"/>
            <a:ext cx="17014525" cy="16256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— bullet 4, but try to mix things up with small images and schematics so as to not make the slide too boring</a:t>
            </a:r>
          </a:p>
        </p:txBody>
      </p:sp>
      <p:sp>
        <p:nvSpPr>
          <p:cNvPr id="54" name="— bullet 5, a space is reserved on the right for pics: use it often (alternatively, place images between bullet points)"/>
          <p:cNvSpPr txBox="1"/>
          <p:nvPr>
            <p:ph type="body" sz="quarter" idx="25"/>
          </p:nvPr>
        </p:nvSpPr>
        <p:spPr>
          <a:xfrm>
            <a:off x="1251182" y="10822808"/>
            <a:ext cx="17014525" cy="16256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— bullet 5, a space is reserved on the right for pics: use it often (alternatively, place images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between</a:t>
            </a:r>
            <a:r>
              <a:t> bullet points)</a:t>
            </a:r>
          </a:p>
        </p:txBody>
      </p:sp>
      <p:sp>
        <p:nvSpPr>
          <p:cNvPr id="55" name="Line"/>
          <p:cNvSpPr/>
          <p:nvPr/>
        </p:nvSpPr>
        <p:spPr>
          <a:xfrm>
            <a:off x="655590" y="1462361"/>
            <a:ext cx="2124238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6" name="HEADING FOR GROUPS OF BULLETS"/>
          <p:cNvSpPr txBox="1"/>
          <p:nvPr>
            <p:ph type="body" sz="quarter" idx="26"/>
          </p:nvPr>
        </p:nvSpPr>
        <p:spPr>
          <a:xfrm>
            <a:off x="1225580" y="1783905"/>
            <a:ext cx="20999459" cy="7366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cap="all" spc="210" sz="4200">
                <a:solidFill>
                  <a:srgbClr val="333333"/>
                </a:solidFill>
              </a:defRPr>
            </a:lvl1pPr>
          </a:lstStyle>
          <a:p>
            <a:pPr/>
            <a:r>
              <a:t>HEADING FOR GROUPS OF BULLETS</a:t>
            </a:r>
          </a:p>
        </p:txBody>
      </p:sp>
      <p:sp>
        <p:nvSpPr>
          <p:cNvPr id="57" name="Medium Italicized Text…"/>
          <p:cNvSpPr txBox="1"/>
          <p:nvPr>
            <p:ph type="body" sz="quarter" idx="27"/>
          </p:nvPr>
        </p:nvSpPr>
        <p:spPr>
          <a:xfrm>
            <a:off x="1248475" y="6601817"/>
            <a:ext cx="17019940" cy="8636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i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Medium Italicized Text…</a:t>
            </a:r>
          </a:p>
        </p:txBody>
      </p:sp>
      <p:grpSp>
        <p:nvGrpSpPr>
          <p:cNvPr id="66" name="Group"/>
          <p:cNvGrpSpPr/>
          <p:nvPr/>
        </p:nvGrpSpPr>
        <p:grpSpPr>
          <a:xfrm>
            <a:off x="19599929" y="4033975"/>
            <a:ext cx="3272605" cy="5648050"/>
            <a:chOff x="0" y="0"/>
            <a:chExt cx="3272604" cy="5648049"/>
          </a:xfrm>
        </p:grpSpPr>
        <p:sp>
          <p:nvSpPr>
            <p:cNvPr id="58" name="Rectangle"/>
            <p:cNvSpPr/>
            <p:nvPr/>
          </p:nvSpPr>
          <p:spPr>
            <a:xfrm>
              <a:off x="0" y="3809333"/>
              <a:ext cx="1313316" cy="1838717"/>
            </a:xfrm>
            <a:prstGeom prst="rect">
              <a:avLst/>
            </a:prstGeom>
            <a:solidFill>
              <a:srgbClr val="ECE5A6"/>
            </a:solidFill>
            <a:ln w="38100" cap="flat">
              <a:solidFill>
                <a:srgbClr val="BB7F5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59" name="Rectangle"/>
            <p:cNvSpPr/>
            <p:nvPr/>
          </p:nvSpPr>
          <p:spPr>
            <a:xfrm>
              <a:off x="1959288" y="3809333"/>
              <a:ext cx="1313317" cy="1838717"/>
            </a:xfrm>
            <a:prstGeom prst="rect">
              <a:avLst/>
            </a:prstGeom>
            <a:solidFill>
              <a:srgbClr val="EAEAEA"/>
            </a:solidFill>
            <a:ln w="38100" cap="flat">
              <a:solidFill>
                <a:srgbClr val="D72E2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0" name="Square"/>
            <p:cNvSpPr/>
            <p:nvPr/>
          </p:nvSpPr>
          <p:spPr>
            <a:xfrm>
              <a:off x="716943" y="0"/>
              <a:ext cx="1838717" cy="1838717"/>
            </a:xfrm>
            <a:prstGeom prst="rect">
              <a:avLst/>
            </a:prstGeom>
            <a:solidFill>
              <a:srgbClr val="8697CB"/>
            </a:solidFill>
            <a:ln w="38100" cap="flat">
              <a:solidFill>
                <a:srgbClr val="25456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1" name="Line"/>
            <p:cNvSpPr/>
            <p:nvPr/>
          </p:nvSpPr>
          <p:spPr>
            <a:xfrm>
              <a:off x="654288" y="1818576"/>
              <a:ext cx="980761" cy="2051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21600" y="2797"/>
                    <a:pt x="20055" y="5225"/>
                    <a:pt x="16174" y="7359"/>
                  </a:cubicBezTo>
                  <a:cubicBezTo>
                    <a:pt x="12410" y="9428"/>
                    <a:pt x="6684" y="10795"/>
                    <a:pt x="3355" y="13157"/>
                  </a:cubicBezTo>
                  <a:cubicBezTo>
                    <a:pt x="166" y="15418"/>
                    <a:pt x="0" y="18279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333333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2" name="Line"/>
            <p:cNvSpPr/>
            <p:nvPr/>
          </p:nvSpPr>
          <p:spPr>
            <a:xfrm>
              <a:off x="1641519" y="1822675"/>
              <a:ext cx="975049" cy="2051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2797"/>
                    <a:pt x="1545" y="5225"/>
                    <a:pt x="5426" y="7359"/>
                  </a:cubicBezTo>
                  <a:cubicBezTo>
                    <a:pt x="9190" y="9428"/>
                    <a:pt x="14916" y="10795"/>
                    <a:pt x="18245" y="13157"/>
                  </a:cubicBezTo>
                  <a:cubicBezTo>
                    <a:pt x="21434" y="15418"/>
                    <a:pt x="21600" y="18279"/>
                    <a:pt x="21600" y="21600"/>
                  </a:cubicBezTo>
                </a:path>
              </a:pathLst>
            </a:custGeom>
            <a:noFill/>
            <a:ln w="38100" cap="flat">
              <a:solidFill>
                <a:srgbClr val="333333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3" name="Box…"/>
            <p:cNvSpPr txBox="1"/>
            <p:nvPr/>
          </p:nvSpPr>
          <p:spPr>
            <a:xfrm>
              <a:off x="238487" y="4231486"/>
              <a:ext cx="836341" cy="9944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b">
              <a:normAutofit fontScale="100000" lnSpcReduction="0"/>
            </a:bodyPr>
            <a:lstStyle/>
            <a:p>
              <a:pPr algn="ctr">
                <a:lnSpc>
                  <a:spcPct val="90000"/>
                </a:lnSpc>
                <a:defRPr b="0" cap="none" spc="0" sz="3100">
                  <a:solidFill>
                    <a:srgbClr val="53585F"/>
                  </a:solidFill>
                </a:defRPr>
              </a:pPr>
              <a:r>
                <a:t>Box</a:t>
              </a:r>
            </a:p>
            <a:p>
              <a:pPr algn="ctr">
                <a:lnSpc>
                  <a:spcPct val="90000"/>
                </a:lnSpc>
                <a:defRPr b="0" cap="none" spc="0" sz="3100">
                  <a:solidFill>
                    <a:srgbClr val="53585F"/>
                  </a:solidFill>
                </a:defRPr>
              </a:pPr>
              <a:r>
                <a:t>Text</a:t>
              </a:r>
            </a:p>
          </p:txBody>
        </p:sp>
        <p:sp>
          <p:nvSpPr>
            <p:cNvPr id="64" name="Box…"/>
            <p:cNvSpPr txBox="1"/>
            <p:nvPr/>
          </p:nvSpPr>
          <p:spPr>
            <a:xfrm>
              <a:off x="2197775" y="4231486"/>
              <a:ext cx="836341" cy="9944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b">
              <a:normAutofit fontScale="100000" lnSpcReduction="0"/>
            </a:bodyPr>
            <a:lstStyle/>
            <a:p>
              <a:pPr algn="ctr">
                <a:lnSpc>
                  <a:spcPct val="90000"/>
                </a:lnSpc>
                <a:defRPr b="0" cap="none" spc="0" sz="3100">
                  <a:solidFill>
                    <a:srgbClr val="53585F"/>
                  </a:solidFill>
                </a:defRPr>
              </a:pPr>
              <a:r>
                <a:t>Box</a:t>
              </a:r>
            </a:p>
            <a:p>
              <a:pPr algn="ctr">
                <a:lnSpc>
                  <a:spcPct val="90000"/>
                </a:lnSpc>
                <a:defRPr b="0" cap="none" spc="0" sz="3100">
                  <a:solidFill>
                    <a:srgbClr val="53585F"/>
                  </a:solidFill>
                </a:defRPr>
              </a:pPr>
              <a:r>
                <a:t>Text</a:t>
              </a:r>
            </a:p>
          </p:txBody>
        </p:sp>
        <p:sp>
          <p:nvSpPr>
            <p:cNvPr id="65" name="Box…"/>
            <p:cNvSpPr txBox="1"/>
            <p:nvPr/>
          </p:nvSpPr>
          <p:spPr>
            <a:xfrm>
              <a:off x="1218131" y="422153"/>
              <a:ext cx="836341" cy="9944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b">
              <a:normAutofit fontScale="100000" lnSpcReduction="0"/>
            </a:bodyPr>
            <a:lstStyle/>
            <a:p>
              <a:pPr algn="ctr">
                <a:lnSpc>
                  <a:spcPct val="90000"/>
                </a:lnSpc>
                <a:defRPr b="0" cap="none" spc="0" sz="3100">
                  <a:solidFill>
                    <a:srgbClr val="FFFFFF"/>
                  </a:solidFill>
                </a:defRPr>
              </a:pPr>
              <a:r>
                <a:t>Box</a:t>
              </a:r>
            </a:p>
            <a:p>
              <a:pPr algn="ctr">
                <a:lnSpc>
                  <a:spcPct val="90000"/>
                </a:lnSpc>
                <a:defRPr b="0" cap="none" spc="0" sz="3100">
                  <a:solidFill>
                    <a:srgbClr val="FFFFFF"/>
                  </a:solidFill>
                </a:defRPr>
              </a:pPr>
              <a:r>
                <a:t>Text</a:t>
              </a:r>
            </a:p>
          </p:txBody>
        </p:sp>
      </p:grpSp>
      <p:sp>
        <p:nvSpPr>
          <p:cNvPr id="67" name="SHORT PRESENTATION TITLE"/>
          <p:cNvSpPr txBox="1"/>
          <p:nvPr>
            <p:ph type="body" sz="quarter" idx="28"/>
          </p:nvPr>
        </p:nvSpPr>
        <p:spPr>
          <a:xfrm>
            <a:off x="1225580" y="607054"/>
            <a:ext cx="20999459" cy="6604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b="1" cap="all" spc="443" sz="3700">
                <a:solidFill>
                  <a:srgbClr val="80A9D7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SHORT PRESENTATION TITLE</a:t>
            </a:r>
          </a:p>
        </p:txBody>
      </p:sp>
      <p:sp>
        <p:nvSpPr>
          <p:cNvPr id="68" name="Line"/>
          <p:cNvSpPr/>
          <p:nvPr/>
        </p:nvSpPr>
        <p:spPr>
          <a:xfrm>
            <a:off x="660400" y="12977559"/>
            <a:ext cx="2306320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pic>
        <p:nvPicPr>
          <p:cNvPr id="69" name="RStudio-icon.png" descr="RStudio-ic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41578" y="355050"/>
            <a:ext cx="1661950" cy="166195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hothead_image.png"/>
          <p:cNvSpPr/>
          <p:nvPr>
            <p:ph type="pic" idx="21"/>
          </p:nvPr>
        </p:nvSpPr>
        <p:spPr>
          <a:xfrm>
            <a:off x="8575628" y="2770461"/>
            <a:ext cx="19764422" cy="96805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8" name="– this is a small bullet and it’s great for detail text spanning multiple lines (we probably shouldn’t use more than 3 lines if possible)"/>
          <p:cNvSpPr txBox="1"/>
          <p:nvPr/>
        </p:nvSpPr>
        <p:spPr>
          <a:xfrm>
            <a:off x="1185887" y="3923412"/>
            <a:ext cx="11805035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– this is a small bullet and it’s great for detail text spanning multiple lines (we probably shouldn’t use more than 3 lines if possible)</a:t>
            </a:r>
          </a:p>
        </p:txBody>
      </p:sp>
      <p:sp>
        <p:nvSpPr>
          <p:cNvPr id="79" name="Small HEADING FOR small BULLEt text"/>
          <p:cNvSpPr txBox="1"/>
          <p:nvPr/>
        </p:nvSpPr>
        <p:spPr>
          <a:xfrm>
            <a:off x="1225580" y="3006977"/>
            <a:ext cx="2099945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pc="180" sz="3600">
                <a:solidFill>
                  <a:srgbClr val="333333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Small HEADING FOR small BULLEt text</a:t>
            </a:r>
          </a:p>
        </p:txBody>
      </p:sp>
      <p:sp>
        <p:nvSpPr>
          <p:cNvPr id="80" name="Line"/>
          <p:cNvSpPr/>
          <p:nvPr/>
        </p:nvSpPr>
        <p:spPr>
          <a:xfrm>
            <a:off x="660400" y="12977559"/>
            <a:ext cx="2306320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1" name="– you can use bold text to emphasize key terms"/>
          <p:cNvSpPr txBox="1"/>
          <p:nvPr/>
        </p:nvSpPr>
        <p:spPr>
          <a:xfrm>
            <a:off x="1185887" y="5893946"/>
            <a:ext cx="11805035" cy="63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– you can use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bold text</a:t>
            </a:r>
            <a:r>
              <a:t> to emphasize key terms</a:t>
            </a:r>
          </a:p>
        </p:txBody>
      </p:sp>
      <p:sp>
        <p:nvSpPr>
          <p:cNvPr id="82" name="– remember to vertically distribute these bullets evenly"/>
          <p:cNvSpPr txBox="1"/>
          <p:nvPr/>
        </p:nvSpPr>
        <p:spPr>
          <a:xfrm>
            <a:off x="1185887" y="6797690"/>
            <a:ext cx="11805035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– remember to vertically distribute these bullets evenly</a:t>
            </a:r>
          </a:p>
        </p:txBody>
      </p:sp>
      <p:sp>
        <p:nvSpPr>
          <p:cNvPr id="83" name="– use as many bullets as is necessary but not more"/>
          <p:cNvSpPr txBox="1"/>
          <p:nvPr/>
        </p:nvSpPr>
        <p:spPr>
          <a:xfrm>
            <a:off x="1185887" y="7701427"/>
            <a:ext cx="11805035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– use as many bullets as is necessary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but not more</a:t>
            </a:r>
          </a:p>
        </p:txBody>
      </p:sp>
      <p:sp>
        <p:nvSpPr>
          <p:cNvPr id="84" name="Slide Title Slide Description"/>
          <p:cNvSpPr txBox="1"/>
          <p:nvPr/>
        </p:nvSpPr>
        <p:spPr>
          <a:xfrm>
            <a:off x="1203379" y="1238961"/>
            <a:ext cx="20999458" cy="863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cap="none" spc="0" sz="5000">
                <a:solidFill>
                  <a:srgbClr val="53585F"/>
                </a:solidFill>
              </a:defRPr>
            </a:pPr>
            <a:r>
              <a:t>Slide Title</a:t>
            </a:r>
            <a:r>
              <a:rPr b="0">
                <a:latin typeface="+mn-lt"/>
                <a:ea typeface="+mn-ea"/>
                <a:cs typeface="+mn-cs"/>
                <a:sym typeface="Helvetica Light"/>
              </a:rPr>
              <a:t> Slide Description</a:t>
            </a:r>
          </a:p>
        </p:txBody>
      </p:sp>
      <p:sp>
        <p:nvSpPr>
          <p:cNvPr id="85" name="Line"/>
          <p:cNvSpPr/>
          <p:nvPr/>
        </p:nvSpPr>
        <p:spPr>
          <a:xfrm>
            <a:off x="655590" y="2243896"/>
            <a:ext cx="2307282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6" name="SHORT PRESENTATION TITLE"/>
          <p:cNvSpPr txBox="1"/>
          <p:nvPr/>
        </p:nvSpPr>
        <p:spPr>
          <a:xfrm>
            <a:off x="1225580" y="607054"/>
            <a:ext cx="20999459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SHORT PRESENTATION TITLE</a:t>
            </a:r>
          </a:p>
        </p:txBody>
      </p:sp>
      <p:pic>
        <p:nvPicPr>
          <p:cNvPr id="87" name="RStudio-icon.png" descr="RStudio-ic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41578" y="355050"/>
            <a:ext cx="1661950" cy="1661950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hothead_image.png"/>
          <p:cNvSpPr/>
          <p:nvPr>
            <p:ph type="pic" idx="21"/>
          </p:nvPr>
        </p:nvSpPr>
        <p:spPr>
          <a:xfrm>
            <a:off x="6182568" y="1104900"/>
            <a:ext cx="23491826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PHOTO CAPTION"/>
          <p:cNvSpPr txBox="1"/>
          <p:nvPr/>
        </p:nvSpPr>
        <p:spPr>
          <a:xfrm>
            <a:off x="1146156" y="2396006"/>
            <a:ext cx="1166742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pc="235" sz="4700">
                <a:solidFill>
                  <a:srgbClr val="333333"/>
                </a:solidFill>
              </a:defRPr>
            </a:lvl1pPr>
          </a:lstStyle>
          <a:p>
            <a:pPr/>
            <a:r>
              <a:t>PHOTO CAPTION</a:t>
            </a:r>
          </a:p>
        </p:txBody>
      </p:sp>
      <p:sp>
        <p:nvSpPr>
          <p:cNvPr id="97" name="Photo description text in paragraph form. This can span multiple lines. Use as many lines as is necessary to achieve the desired effect."/>
          <p:cNvSpPr txBox="1"/>
          <p:nvPr/>
        </p:nvSpPr>
        <p:spPr>
          <a:xfrm>
            <a:off x="1152361" y="4060563"/>
            <a:ext cx="10577510" cy="264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200">
                <a:solidFill>
                  <a:srgbClr val="333333"/>
                </a:solidFill>
              </a:defRPr>
            </a:lvl1pPr>
          </a:lstStyle>
          <a:p>
            <a:pPr/>
            <a:r>
              <a:t>Photo description text in paragraph form. This can span multiple lines. Use as many lines as is necessary to achieve the desired effect.</a:t>
            </a:r>
          </a:p>
        </p:txBody>
      </p:sp>
      <p:sp>
        <p:nvSpPr>
          <p:cNvPr id="98" name="Attribution Text."/>
          <p:cNvSpPr txBox="1"/>
          <p:nvPr/>
        </p:nvSpPr>
        <p:spPr>
          <a:xfrm>
            <a:off x="1149186" y="11823844"/>
            <a:ext cx="3440380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spc="0" sz="3800">
                <a:solidFill>
                  <a:srgbClr val="000000"/>
                </a:solidFill>
              </a:defRPr>
            </a:lvl1pPr>
          </a:lstStyle>
          <a:p>
            <a:pPr/>
            <a:r>
              <a:t>Attribution Text.</a:t>
            </a:r>
          </a:p>
        </p:txBody>
      </p:sp>
      <p:sp>
        <p:nvSpPr>
          <p:cNvPr id="99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hothead_image.png"/>
          <p:cNvSpPr/>
          <p:nvPr>
            <p:ph type="pic" idx="21"/>
          </p:nvPr>
        </p:nvSpPr>
        <p:spPr>
          <a:xfrm>
            <a:off x="3125968" y="600528"/>
            <a:ext cx="18135601" cy="888274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7" name="PHOTO CAPTION"/>
          <p:cNvSpPr txBox="1"/>
          <p:nvPr/>
        </p:nvSpPr>
        <p:spPr>
          <a:xfrm>
            <a:off x="1357955" y="9623638"/>
            <a:ext cx="2166809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spc="235" sz="4700">
                <a:solidFill>
                  <a:srgbClr val="333333"/>
                </a:solidFill>
              </a:defRPr>
            </a:lvl1pPr>
          </a:lstStyle>
          <a:p>
            <a:pPr/>
            <a:r>
              <a:t>PHOTO CAPTION</a:t>
            </a:r>
          </a:p>
        </p:txBody>
      </p:sp>
      <p:sp>
        <p:nvSpPr>
          <p:cNvPr id="108" name="Photo description text in paragraph form. This…"/>
          <p:cNvSpPr txBox="1"/>
          <p:nvPr/>
        </p:nvSpPr>
        <p:spPr>
          <a:xfrm>
            <a:off x="5891359" y="10573177"/>
            <a:ext cx="12601284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spc="0" sz="4200">
                <a:solidFill>
                  <a:srgbClr val="333333"/>
                </a:solidFill>
              </a:defRPr>
            </a:pPr>
            <a:r>
              <a:t>Photo description text in paragraph form. This</a:t>
            </a:r>
          </a:p>
          <a:p>
            <a:pPr algn="ctr">
              <a:defRPr b="0" cap="none" spc="0" sz="4200">
                <a:solidFill>
                  <a:srgbClr val="333333"/>
                </a:solidFill>
              </a:defRPr>
            </a:pPr>
            <a:r>
              <a:t>can span multiple lines. Use as many as is necessary to achieve the desired effect.</a:t>
            </a:r>
          </a:p>
        </p:txBody>
      </p:sp>
      <p:sp>
        <p:nvSpPr>
          <p:cNvPr id="109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hothead_image.png"/>
          <p:cNvSpPr/>
          <p:nvPr>
            <p:ph type="pic" idx="21"/>
          </p:nvPr>
        </p:nvSpPr>
        <p:spPr>
          <a:xfrm>
            <a:off x="-2058729" y="-121965"/>
            <a:ext cx="28501558" cy="1395988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7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655590" y="1569950"/>
            <a:ext cx="2307282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" name="Line"/>
          <p:cNvSpPr/>
          <p:nvPr/>
        </p:nvSpPr>
        <p:spPr>
          <a:xfrm>
            <a:off x="660400" y="12977559"/>
            <a:ext cx="2306320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pic>
        <p:nvPicPr>
          <p:cNvPr id="4" name="RStudio-icon.png" descr="RStudio-ic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01859" y="419297"/>
            <a:ext cx="1035915" cy="1035915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Text"/>
          <p:cNvSpPr/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Body Level One…"/>
          <p:cNvSpPr/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/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defRPr b="0" cap="none" spc="0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443" strike="noStrike" sz="3700" u="none">
          <a:solidFill>
            <a:srgbClr val="80A9D7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443" strike="noStrike" sz="3700" u="none">
          <a:solidFill>
            <a:srgbClr val="80A9D7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443" strike="noStrike" sz="3700" u="none">
          <a:solidFill>
            <a:srgbClr val="80A9D7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443" strike="noStrike" sz="3700" u="none">
          <a:solidFill>
            <a:srgbClr val="80A9D7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443" strike="noStrike" sz="3700" u="none">
          <a:solidFill>
            <a:srgbClr val="80A9D7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443" strike="noStrike" sz="3700" u="none">
          <a:solidFill>
            <a:srgbClr val="80A9D7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443" strike="noStrike" sz="3700" u="none">
          <a:solidFill>
            <a:srgbClr val="80A9D7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443" strike="noStrike" sz="3700" u="none">
          <a:solidFill>
            <a:srgbClr val="80A9D7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443" strike="noStrike" sz="3700" u="none">
          <a:solidFill>
            <a:srgbClr val="80A9D7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10576" marR="0" indent="-61057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53585F"/>
          </a:solidFill>
          <a:uFillTx/>
          <a:latin typeface="+mn-lt"/>
          <a:ea typeface="+mn-ea"/>
          <a:cs typeface="+mn-cs"/>
          <a:sym typeface="Helvetica Light"/>
        </a:defRPr>
      </a:lvl1pPr>
      <a:lvl2pPr marL="1245576" marR="0" indent="-61057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53585F"/>
          </a:solidFill>
          <a:uFillTx/>
          <a:latin typeface="+mn-lt"/>
          <a:ea typeface="+mn-ea"/>
          <a:cs typeface="+mn-cs"/>
          <a:sym typeface="Helvetica Light"/>
        </a:defRPr>
      </a:lvl2pPr>
      <a:lvl3pPr marL="1880576" marR="0" indent="-61057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53585F"/>
          </a:solidFill>
          <a:uFillTx/>
          <a:latin typeface="+mn-lt"/>
          <a:ea typeface="+mn-ea"/>
          <a:cs typeface="+mn-cs"/>
          <a:sym typeface="Helvetica Light"/>
        </a:defRPr>
      </a:lvl3pPr>
      <a:lvl4pPr marL="2515576" marR="0" indent="-61057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53585F"/>
          </a:solidFill>
          <a:uFillTx/>
          <a:latin typeface="+mn-lt"/>
          <a:ea typeface="+mn-ea"/>
          <a:cs typeface="+mn-cs"/>
          <a:sym typeface="Helvetica Light"/>
        </a:defRPr>
      </a:lvl4pPr>
      <a:lvl5pPr marL="3150576" marR="0" indent="-61057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53585F"/>
          </a:solidFill>
          <a:uFillTx/>
          <a:latin typeface="+mn-lt"/>
          <a:ea typeface="+mn-ea"/>
          <a:cs typeface="+mn-cs"/>
          <a:sym typeface="Helvetica Light"/>
        </a:defRPr>
      </a:lvl5pPr>
      <a:lvl6pPr marL="3785577" marR="0" indent="-610577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53585F"/>
          </a:solidFill>
          <a:uFillTx/>
          <a:latin typeface="+mn-lt"/>
          <a:ea typeface="+mn-ea"/>
          <a:cs typeface="+mn-cs"/>
          <a:sym typeface="Helvetica Light"/>
        </a:defRPr>
      </a:lvl6pPr>
      <a:lvl7pPr marL="4420577" marR="0" indent="-610577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53585F"/>
          </a:solidFill>
          <a:uFillTx/>
          <a:latin typeface="+mn-lt"/>
          <a:ea typeface="+mn-ea"/>
          <a:cs typeface="+mn-cs"/>
          <a:sym typeface="Helvetica Light"/>
        </a:defRPr>
      </a:lvl7pPr>
      <a:lvl8pPr marL="5055577" marR="0" indent="-610577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53585F"/>
          </a:solidFill>
          <a:uFillTx/>
          <a:latin typeface="+mn-lt"/>
          <a:ea typeface="+mn-ea"/>
          <a:cs typeface="+mn-cs"/>
          <a:sym typeface="Helvetica Light"/>
        </a:defRPr>
      </a:lvl8pPr>
      <a:lvl9pPr marL="5690577" marR="0" indent="-610577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53585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0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3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4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7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0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Line"/>
          <p:cNvSpPr/>
          <p:nvPr/>
        </p:nvSpPr>
        <p:spPr>
          <a:xfrm flipV="1">
            <a:off x="1095926" y="3149565"/>
            <a:ext cx="875908" cy="875908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2" name="Line"/>
          <p:cNvSpPr/>
          <p:nvPr/>
        </p:nvSpPr>
        <p:spPr>
          <a:xfrm flipV="1">
            <a:off x="1087163" y="3149565"/>
            <a:ext cx="1301310" cy="130131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3" name="Line"/>
          <p:cNvSpPr/>
          <p:nvPr/>
        </p:nvSpPr>
        <p:spPr>
          <a:xfrm flipV="1">
            <a:off x="1100167" y="3149565"/>
            <a:ext cx="455027" cy="455028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4" name="Line"/>
          <p:cNvSpPr/>
          <p:nvPr/>
        </p:nvSpPr>
        <p:spPr>
          <a:xfrm flipV="1">
            <a:off x="1095526" y="3149565"/>
            <a:ext cx="2126226" cy="2126227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5" name="Line"/>
          <p:cNvSpPr/>
          <p:nvPr/>
        </p:nvSpPr>
        <p:spPr>
          <a:xfrm flipV="1">
            <a:off x="1086671" y="3149565"/>
            <a:ext cx="2551720" cy="255172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6" name="Line"/>
          <p:cNvSpPr/>
          <p:nvPr/>
        </p:nvSpPr>
        <p:spPr>
          <a:xfrm flipV="1">
            <a:off x="1092795" y="3149565"/>
            <a:ext cx="3378875" cy="3378875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7" name="Line"/>
          <p:cNvSpPr/>
          <p:nvPr/>
        </p:nvSpPr>
        <p:spPr>
          <a:xfrm flipV="1">
            <a:off x="1090436" y="3149565"/>
            <a:ext cx="1712904" cy="1712905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8" name="Line"/>
          <p:cNvSpPr/>
          <p:nvPr/>
        </p:nvSpPr>
        <p:spPr>
          <a:xfrm flipV="1">
            <a:off x="1092940" y="3149566"/>
            <a:ext cx="3795369" cy="3795369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9" name="Line"/>
          <p:cNvSpPr/>
          <p:nvPr/>
        </p:nvSpPr>
        <p:spPr>
          <a:xfrm flipV="1">
            <a:off x="1090883" y="3149565"/>
            <a:ext cx="4214066" cy="421406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70" name="Line"/>
          <p:cNvSpPr/>
          <p:nvPr/>
        </p:nvSpPr>
        <p:spPr>
          <a:xfrm flipV="1">
            <a:off x="1092768" y="3149566"/>
            <a:ext cx="2962263" cy="2962263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71" name="Line"/>
          <p:cNvSpPr/>
          <p:nvPr/>
        </p:nvSpPr>
        <p:spPr>
          <a:xfrm flipV="1">
            <a:off x="1086286" y="3149566"/>
            <a:ext cx="5051941" cy="505194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72" name="Line"/>
          <p:cNvSpPr/>
          <p:nvPr/>
        </p:nvSpPr>
        <p:spPr>
          <a:xfrm flipV="1">
            <a:off x="1363196" y="3149566"/>
            <a:ext cx="5191671" cy="519167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73" name="Line"/>
          <p:cNvSpPr/>
          <p:nvPr/>
        </p:nvSpPr>
        <p:spPr>
          <a:xfrm flipV="1">
            <a:off x="1783595" y="3149565"/>
            <a:ext cx="5187911" cy="5187912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74" name="Line"/>
          <p:cNvSpPr/>
          <p:nvPr/>
        </p:nvSpPr>
        <p:spPr>
          <a:xfrm flipV="1">
            <a:off x="1088522" y="3149565"/>
            <a:ext cx="4633066" cy="4633067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75" name="Line"/>
          <p:cNvSpPr/>
          <p:nvPr/>
        </p:nvSpPr>
        <p:spPr>
          <a:xfrm flipV="1">
            <a:off x="2614407" y="3149565"/>
            <a:ext cx="5190378" cy="5190378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76" name="Line"/>
          <p:cNvSpPr/>
          <p:nvPr/>
        </p:nvSpPr>
        <p:spPr>
          <a:xfrm flipV="1">
            <a:off x="3026546" y="3149566"/>
            <a:ext cx="5194878" cy="5194878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77" name="Line"/>
          <p:cNvSpPr/>
          <p:nvPr/>
        </p:nvSpPr>
        <p:spPr>
          <a:xfrm flipV="1">
            <a:off x="2195618" y="3149566"/>
            <a:ext cx="5192527" cy="5192527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78" name="Line"/>
          <p:cNvSpPr/>
          <p:nvPr/>
        </p:nvSpPr>
        <p:spPr>
          <a:xfrm flipV="1">
            <a:off x="3862453" y="3149565"/>
            <a:ext cx="5192250" cy="519225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79" name="Line"/>
          <p:cNvSpPr/>
          <p:nvPr/>
        </p:nvSpPr>
        <p:spPr>
          <a:xfrm flipV="1">
            <a:off x="4281975" y="3149565"/>
            <a:ext cx="5189367" cy="5189367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80" name="Line"/>
          <p:cNvSpPr/>
          <p:nvPr/>
        </p:nvSpPr>
        <p:spPr>
          <a:xfrm flipV="1">
            <a:off x="4696095" y="3149566"/>
            <a:ext cx="5191886" cy="519188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81" name="Line"/>
          <p:cNvSpPr/>
          <p:nvPr/>
        </p:nvSpPr>
        <p:spPr>
          <a:xfrm flipV="1">
            <a:off x="3445289" y="3149565"/>
            <a:ext cx="5192775" cy="5192775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82" name="Line"/>
          <p:cNvSpPr/>
          <p:nvPr/>
        </p:nvSpPr>
        <p:spPr>
          <a:xfrm flipV="1">
            <a:off x="5529554" y="3149565"/>
            <a:ext cx="5191707" cy="5191707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83" name="Line"/>
          <p:cNvSpPr/>
          <p:nvPr/>
        </p:nvSpPr>
        <p:spPr>
          <a:xfrm flipV="1">
            <a:off x="5948019" y="3149565"/>
            <a:ext cx="5189881" cy="518988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84" name="Line"/>
          <p:cNvSpPr/>
          <p:nvPr/>
        </p:nvSpPr>
        <p:spPr>
          <a:xfrm flipV="1">
            <a:off x="5114722" y="3149565"/>
            <a:ext cx="5189899" cy="5189899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85" name="Line"/>
          <p:cNvSpPr/>
          <p:nvPr/>
        </p:nvSpPr>
        <p:spPr>
          <a:xfrm flipV="1">
            <a:off x="6775352" y="3149566"/>
            <a:ext cx="5195826" cy="519582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86" name="Line"/>
          <p:cNvSpPr/>
          <p:nvPr/>
        </p:nvSpPr>
        <p:spPr>
          <a:xfrm flipV="1">
            <a:off x="7191380" y="3149566"/>
            <a:ext cx="5196437" cy="5196437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87" name="Line"/>
          <p:cNvSpPr/>
          <p:nvPr/>
        </p:nvSpPr>
        <p:spPr>
          <a:xfrm flipV="1">
            <a:off x="7608861" y="3149565"/>
            <a:ext cx="5195596" cy="5195597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88" name="Line"/>
          <p:cNvSpPr/>
          <p:nvPr/>
        </p:nvSpPr>
        <p:spPr>
          <a:xfrm flipV="1">
            <a:off x="6364588" y="3149565"/>
            <a:ext cx="5189951" cy="5189952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89" name="Line"/>
          <p:cNvSpPr/>
          <p:nvPr/>
        </p:nvSpPr>
        <p:spPr>
          <a:xfrm flipV="1">
            <a:off x="8447258" y="3149566"/>
            <a:ext cx="5190478" cy="5190477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90" name="Line"/>
          <p:cNvSpPr/>
          <p:nvPr/>
        </p:nvSpPr>
        <p:spPr>
          <a:xfrm flipV="1">
            <a:off x="8863898" y="3494712"/>
            <a:ext cx="4845330" cy="484533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91" name="Line"/>
          <p:cNvSpPr/>
          <p:nvPr/>
        </p:nvSpPr>
        <p:spPr>
          <a:xfrm flipV="1">
            <a:off x="8029001" y="3149565"/>
            <a:ext cx="5192096" cy="519209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92" name="Line"/>
          <p:cNvSpPr/>
          <p:nvPr/>
        </p:nvSpPr>
        <p:spPr>
          <a:xfrm flipV="1">
            <a:off x="9697177" y="4328513"/>
            <a:ext cx="4011530" cy="401153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93" name="Line"/>
          <p:cNvSpPr/>
          <p:nvPr/>
        </p:nvSpPr>
        <p:spPr>
          <a:xfrm flipV="1">
            <a:off x="10113816" y="4743462"/>
            <a:ext cx="3596580" cy="359658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94" name="Line"/>
          <p:cNvSpPr/>
          <p:nvPr/>
        </p:nvSpPr>
        <p:spPr>
          <a:xfrm flipV="1">
            <a:off x="10530455" y="5162114"/>
            <a:ext cx="3177929" cy="3177929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95" name="Line"/>
          <p:cNvSpPr/>
          <p:nvPr/>
        </p:nvSpPr>
        <p:spPr>
          <a:xfrm flipV="1">
            <a:off x="9280537" y="3911067"/>
            <a:ext cx="4428976" cy="442897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96" name="Line"/>
          <p:cNvSpPr/>
          <p:nvPr/>
        </p:nvSpPr>
        <p:spPr>
          <a:xfrm flipV="1">
            <a:off x="11363734" y="5992856"/>
            <a:ext cx="2347186" cy="234718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97" name="Line"/>
          <p:cNvSpPr/>
          <p:nvPr/>
        </p:nvSpPr>
        <p:spPr>
          <a:xfrm flipV="1">
            <a:off x="11780374" y="6410281"/>
            <a:ext cx="1929762" cy="1929762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98" name="Line"/>
          <p:cNvSpPr/>
          <p:nvPr/>
        </p:nvSpPr>
        <p:spPr>
          <a:xfrm flipV="1">
            <a:off x="10947095" y="5578083"/>
            <a:ext cx="2761960" cy="276196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99" name="Line"/>
          <p:cNvSpPr/>
          <p:nvPr/>
        </p:nvSpPr>
        <p:spPr>
          <a:xfrm flipV="1">
            <a:off x="12613652" y="7243909"/>
            <a:ext cx="1096134" cy="1096134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00" name="Line"/>
          <p:cNvSpPr/>
          <p:nvPr/>
        </p:nvSpPr>
        <p:spPr>
          <a:xfrm flipV="1">
            <a:off x="13030292" y="7655894"/>
            <a:ext cx="684148" cy="684149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01" name="Line"/>
          <p:cNvSpPr/>
          <p:nvPr/>
        </p:nvSpPr>
        <p:spPr>
          <a:xfrm flipV="1">
            <a:off x="13446931" y="8073488"/>
            <a:ext cx="266555" cy="266555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02" name="Line"/>
          <p:cNvSpPr/>
          <p:nvPr/>
        </p:nvSpPr>
        <p:spPr>
          <a:xfrm flipV="1">
            <a:off x="12197013" y="6823859"/>
            <a:ext cx="1516184" cy="1516184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03" name="Rectangle"/>
          <p:cNvSpPr/>
          <p:nvPr/>
        </p:nvSpPr>
        <p:spPr>
          <a:xfrm rot="16200000">
            <a:off x="5701821" y="-732999"/>
            <a:ext cx="3383544" cy="1261387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8812">
                <a:srgbClr val="FFFFFF"/>
              </a:gs>
              <a:gs pos="76300">
                <a:srgbClr val="FFFFFF"/>
              </a:gs>
              <a:gs pos="100000">
                <a:srgbClr val="FFFFFF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pic>
        <p:nvPicPr>
          <p:cNvPr id="204" name="gt_hex_logo.png" descr="gt_hex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21307" y="1775587"/>
            <a:ext cx="6891736" cy="79484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envelope.png" descr="envelop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8111" y="11188358"/>
            <a:ext cx="1016001" cy="10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rich@rstudio.com"/>
          <p:cNvSpPr txBox="1"/>
          <p:nvPr/>
        </p:nvSpPr>
        <p:spPr>
          <a:xfrm>
            <a:off x="2601990" y="11289958"/>
            <a:ext cx="594435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235" sz="4700">
                <a:solidFill>
                  <a:srgbClr val="333333"/>
                </a:solidFill>
              </a:defRPr>
            </a:lvl1pPr>
          </a:lstStyle>
          <a:p>
            <a:pPr/>
            <a:r>
              <a:t>rich@rstudio.com</a:t>
            </a:r>
          </a:p>
        </p:txBody>
      </p:sp>
      <p:pic>
        <p:nvPicPr>
          <p:cNvPr id="207" name="twitter.png" descr="twitt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8111" y="10028521"/>
            <a:ext cx="1016001" cy="10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@riannone"/>
          <p:cNvSpPr txBox="1"/>
          <p:nvPr/>
        </p:nvSpPr>
        <p:spPr>
          <a:xfrm>
            <a:off x="2601990" y="10130121"/>
            <a:ext cx="594435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235" sz="4700">
                <a:solidFill>
                  <a:srgbClr val="333333"/>
                </a:solidFill>
              </a:defRPr>
            </a:lvl1pPr>
          </a:lstStyle>
          <a:p>
            <a:pPr/>
            <a:r>
              <a:t>@riannone</a:t>
            </a:r>
          </a:p>
        </p:txBody>
      </p:sp>
      <p:pic>
        <p:nvPicPr>
          <p:cNvPr id="209" name="github.png" descr="github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60811" y="8868685"/>
            <a:ext cx="990601" cy="10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rich-iannone"/>
          <p:cNvSpPr txBox="1"/>
          <p:nvPr/>
        </p:nvSpPr>
        <p:spPr>
          <a:xfrm>
            <a:off x="2601990" y="8970285"/>
            <a:ext cx="594435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235" sz="4700">
                <a:solidFill>
                  <a:srgbClr val="333333"/>
                </a:solidFill>
              </a:defRPr>
            </a:lvl1pPr>
          </a:lstStyle>
          <a:p>
            <a:pPr/>
            <a:r>
              <a:t>rich-iannone</a:t>
            </a:r>
          </a:p>
        </p:txBody>
      </p:sp>
      <p:sp>
        <p:nvSpPr>
          <p:cNvPr id="211" name="Line"/>
          <p:cNvSpPr/>
          <p:nvPr/>
        </p:nvSpPr>
        <p:spPr>
          <a:xfrm flipV="1">
            <a:off x="13709755" y="530742"/>
            <a:ext cx="1" cy="12148380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12" name="Line"/>
          <p:cNvSpPr/>
          <p:nvPr/>
        </p:nvSpPr>
        <p:spPr>
          <a:xfrm>
            <a:off x="1103788" y="8516692"/>
            <a:ext cx="14763551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13" name="Line"/>
          <p:cNvSpPr/>
          <p:nvPr/>
        </p:nvSpPr>
        <p:spPr>
          <a:xfrm>
            <a:off x="1103788" y="8342376"/>
            <a:ext cx="14763551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14" name="Rectangle"/>
          <p:cNvSpPr/>
          <p:nvPr/>
        </p:nvSpPr>
        <p:spPr>
          <a:xfrm>
            <a:off x="14131849" y="3053528"/>
            <a:ext cx="1760355" cy="5564754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15" name="Line"/>
          <p:cNvSpPr/>
          <p:nvPr/>
        </p:nvSpPr>
        <p:spPr>
          <a:xfrm flipV="1">
            <a:off x="1089801" y="530742"/>
            <a:ext cx="1" cy="12148380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16" name="Line"/>
          <p:cNvSpPr/>
          <p:nvPr/>
        </p:nvSpPr>
        <p:spPr>
          <a:xfrm>
            <a:off x="1103788" y="3147231"/>
            <a:ext cx="14763551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222" name="Group"/>
          <p:cNvGrpSpPr/>
          <p:nvPr/>
        </p:nvGrpSpPr>
        <p:grpSpPr>
          <a:xfrm>
            <a:off x="1440758" y="4567310"/>
            <a:ext cx="11884192" cy="1803401"/>
            <a:chOff x="0" y="0"/>
            <a:chExt cx="11884190" cy="1803400"/>
          </a:xfrm>
        </p:grpSpPr>
        <p:pic>
          <p:nvPicPr>
            <p:cNvPr id="217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76200"/>
              <a:ext cx="2933700" cy="1651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8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361756" y="63500"/>
              <a:ext cx="2933701" cy="1676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9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886990" y="0"/>
              <a:ext cx="2997201" cy="1803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0" name="Line"/>
            <p:cNvSpPr/>
            <p:nvPr/>
          </p:nvSpPr>
          <p:spPr>
            <a:xfrm>
              <a:off x="3181725" y="901700"/>
              <a:ext cx="927755" cy="0"/>
            </a:xfrm>
            <a:prstGeom prst="line">
              <a:avLst/>
            </a:prstGeom>
            <a:noFill/>
            <a:ln w="63500" cap="flat">
              <a:solidFill>
                <a:srgbClr val="979797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1" name="Line"/>
            <p:cNvSpPr/>
            <p:nvPr/>
          </p:nvSpPr>
          <p:spPr>
            <a:xfrm>
              <a:off x="7629462" y="901700"/>
              <a:ext cx="923523" cy="0"/>
            </a:xfrm>
            <a:prstGeom prst="line">
              <a:avLst/>
            </a:prstGeom>
            <a:noFill/>
            <a:ln w="63500" cap="flat">
              <a:solidFill>
                <a:srgbClr val="969797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223" name="table data"/>
          <p:cNvSpPr txBox="1"/>
          <p:nvPr/>
        </p:nvSpPr>
        <p:spPr>
          <a:xfrm>
            <a:off x="1446297" y="6338098"/>
            <a:ext cx="292262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200">
                <a:solidFill>
                  <a:srgbClr val="53585F"/>
                </a:solidFill>
              </a:defRPr>
            </a:lvl1pPr>
          </a:lstStyle>
          <a:p>
            <a:pPr/>
            <a:r>
              <a:t>table data</a:t>
            </a:r>
          </a:p>
        </p:txBody>
      </p:sp>
      <p:sp>
        <p:nvSpPr>
          <p:cNvPr id="224" name="gt object"/>
          <p:cNvSpPr txBox="1"/>
          <p:nvPr/>
        </p:nvSpPr>
        <p:spPr>
          <a:xfrm>
            <a:off x="5839803" y="6338098"/>
            <a:ext cx="292262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spc="0" sz="3200">
                <a:solidFill>
                  <a:srgbClr val="53585F"/>
                </a:solidFill>
              </a:defRPr>
            </a:pPr>
            <a:r>
              <a:rPr b="1"/>
              <a:t>gt</a:t>
            </a:r>
            <a:r>
              <a:t> object</a:t>
            </a:r>
          </a:p>
        </p:txBody>
      </p:sp>
      <p:sp>
        <p:nvSpPr>
          <p:cNvPr id="225" name="gt table"/>
          <p:cNvSpPr txBox="1"/>
          <p:nvPr/>
        </p:nvSpPr>
        <p:spPr>
          <a:xfrm>
            <a:off x="10365038" y="6338098"/>
            <a:ext cx="292262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spc="0" sz="3200">
                <a:solidFill>
                  <a:srgbClr val="53585F"/>
                </a:solidFill>
              </a:defRPr>
            </a:pPr>
            <a:r>
              <a:rPr b="1"/>
              <a:t>gt</a:t>
            </a:r>
            <a:r>
              <a:t> table</a:t>
            </a:r>
          </a:p>
        </p:txBody>
      </p:sp>
      <p:sp>
        <p:nvSpPr>
          <p:cNvPr id="226" name="An Introduction to the gt Package"/>
          <p:cNvSpPr txBox="1"/>
          <p:nvPr/>
        </p:nvSpPr>
        <p:spPr>
          <a:xfrm>
            <a:off x="1253147" y="1259747"/>
            <a:ext cx="12443910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270" sz="5400">
                <a:solidFill>
                  <a:srgbClr val="333333"/>
                </a:solidFill>
              </a:defRPr>
            </a:pPr>
            <a:r>
              <a:t>An Introduction to the </a:t>
            </a:r>
            <a:r>
              <a:rPr b="1"/>
              <a:t>gt</a:t>
            </a:r>
            <a:r>
              <a:t> Package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t_cars_tbl.png" descr="gt_cars_tb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1258" y="1983828"/>
            <a:ext cx="11799460" cy="11527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549" name="Line Shape" descr="Line Shap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8100000">
            <a:off x="-2328111" y="2258090"/>
            <a:ext cx="14127670" cy="7419807"/>
          </a:xfrm>
          <a:prstGeom prst="rect">
            <a:avLst/>
          </a:prstGeom>
        </p:spPr>
      </p:pic>
      <p:sp>
        <p:nvSpPr>
          <p:cNvPr id="551" name="Line"/>
          <p:cNvSpPr/>
          <p:nvPr/>
        </p:nvSpPr>
        <p:spPr>
          <a:xfrm flipH="1" flipV="1">
            <a:off x="8700490" y="4948791"/>
            <a:ext cx="4405602" cy="1"/>
          </a:xfrm>
          <a:prstGeom prst="line">
            <a:avLst/>
          </a:prstGeom>
          <a:ln w="1143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52" name="Line"/>
          <p:cNvSpPr/>
          <p:nvPr/>
        </p:nvSpPr>
        <p:spPr>
          <a:xfrm rot="10800000">
            <a:off x="10167123" y="6832599"/>
            <a:ext cx="2938968" cy="230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3490" y="7287"/>
                  <a:pt x="7134" y="0"/>
                  <a:pt x="10800" y="0"/>
                </a:cubicBezTo>
                <a:cubicBezTo>
                  <a:pt x="14466" y="0"/>
                  <a:pt x="18110" y="7287"/>
                  <a:pt x="21600" y="21600"/>
                </a:cubicBezTo>
              </a:path>
            </a:pathLst>
          </a:custGeom>
          <a:ln w="1143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53" name="Categorizing the Useful Features of a Table"/>
          <p:cNvSpPr txBox="1"/>
          <p:nvPr/>
        </p:nvSpPr>
        <p:spPr>
          <a:xfrm>
            <a:off x="1248475" y="768609"/>
            <a:ext cx="2185923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Categorizing the Useful Features of a Table</a:t>
            </a:r>
          </a:p>
        </p:txBody>
      </p:sp>
      <p:pic>
        <p:nvPicPr>
          <p:cNvPr id="554" name="Line Shape" descr="Line Shap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8100000">
            <a:off x="-3840867" y="3393550"/>
            <a:ext cx="11929357" cy="6836347"/>
          </a:xfrm>
          <a:prstGeom prst="rect">
            <a:avLst/>
          </a:prstGeom>
        </p:spPr>
      </p:pic>
      <p:pic>
        <p:nvPicPr>
          <p:cNvPr id="556" name="Line Shape" descr="Line Shap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8100000">
            <a:off x="-3769195" y="4468294"/>
            <a:ext cx="12807381" cy="8116211"/>
          </a:xfrm>
          <a:prstGeom prst="rect">
            <a:avLst/>
          </a:prstGeom>
        </p:spPr>
      </p:pic>
      <p:grpSp>
        <p:nvGrpSpPr>
          <p:cNvPr id="562" name="Group"/>
          <p:cNvGrpSpPr/>
          <p:nvPr/>
        </p:nvGrpSpPr>
        <p:grpSpPr>
          <a:xfrm>
            <a:off x="12334717" y="2914381"/>
            <a:ext cx="2389366" cy="2325936"/>
            <a:chOff x="76199" y="0"/>
            <a:chExt cx="2389364" cy="2325934"/>
          </a:xfrm>
        </p:grpSpPr>
        <p:grpSp>
          <p:nvGrpSpPr>
            <p:cNvPr id="560" name="Group"/>
            <p:cNvGrpSpPr/>
            <p:nvPr/>
          </p:nvGrpSpPr>
          <p:grpSpPr>
            <a:xfrm>
              <a:off x="861710" y="0"/>
              <a:ext cx="1603855" cy="2325935"/>
              <a:chOff x="0" y="0"/>
              <a:chExt cx="1603854" cy="2325934"/>
            </a:xfrm>
          </p:grpSpPr>
          <p:sp>
            <p:nvSpPr>
              <p:cNvPr id="558" name="Circle"/>
              <p:cNvSpPr/>
              <p:nvPr/>
            </p:nvSpPr>
            <p:spPr>
              <a:xfrm>
                <a:off x="0" y="0"/>
                <a:ext cx="1270000" cy="1270000"/>
              </a:xfrm>
              <a:prstGeom prst="ellipse">
                <a:avLst/>
              </a:prstGeom>
              <a:noFill/>
              <a:ln w="50800" cap="flat">
                <a:solidFill>
                  <a:srgbClr val="53AF3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559" name="1"/>
              <p:cNvSpPr/>
              <p:nvPr/>
            </p:nvSpPr>
            <p:spPr>
              <a:xfrm>
                <a:off x="333854" y="1055934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b">
                <a:normAutofit fontScale="100000" lnSpcReduction="0"/>
              </a:bodyPr>
              <a:lstStyle>
                <a:lvl1pPr>
                  <a:defRPr b="0" cap="none" i="1" spc="0" sz="50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1</a:t>
                </a:r>
              </a:p>
            </p:txBody>
          </p:sp>
        </p:grpSp>
        <p:sp>
          <p:nvSpPr>
            <p:cNvPr id="561" name="Line"/>
            <p:cNvSpPr/>
            <p:nvPr/>
          </p:nvSpPr>
          <p:spPr>
            <a:xfrm flipH="1" flipV="1">
              <a:off x="76199" y="632773"/>
              <a:ext cx="784076" cy="1"/>
            </a:xfrm>
            <a:prstGeom prst="line">
              <a:avLst/>
            </a:prstGeom>
            <a:noFill/>
            <a:ln w="50800" cap="flat">
              <a:solidFill>
                <a:srgbClr val="1DB100"/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567" name="Group"/>
          <p:cNvGrpSpPr/>
          <p:nvPr/>
        </p:nvGrpSpPr>
        <p:grpSpPr>
          <a:xfrm>
            <a:off x="8690525" y="4313791"/>
            <a:ext cx="6040553" cy="2325936"/>
            <a:chOff x="0" y="0"/>
            <a:chExt cx="6040552" cy="2325934"/>
          </a:xfrm>
        </p:grpSpPr>
        <p:sp>
          <p:nvSpPr>
            <p:cNvPr id="563" name="Line"/>
            <p:cNvSpPr/>
            <p:nvPr/>
          </p:nvSpPr>
          <p:spPr>
            <a:xfrm rot="10800000">
              <a:off x="0" y="636135"/>
              <a:ext cx="4415567" cy="160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7" fill="norm" stroke="1" extrusionOk="0">
                  <a:moveTo>
                    <a:pt x="0" y="21027"/>
                  </a:moveTo>
                  <a:cubicBezTo>
                    <a:pt x="3637" y="7698"/>
                    <a:pt x="7303" y="690"/>
                    <a:pt x="10974" y="48"/>
                  </a:cubicBezTo>
                  <a:cubicBezTo>
                    <a:pt x="14525" y="-573"/>
                    <a:pt x="18074" y="4763"/>
                    <a:pt x="21600" y="16026"/>
                  </a:cubicBezTo>
                </a:path>
              </a:pathLst>
            </a:custGeom>
            <a:noFill/>
            <a:ln w="50800" cap="flat">
              <a:solidFill>
                <a:srgbClr val="1DB100"/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566" name="Group"/>
            <p:cNvGrpSpPr/>
            <p:nvPr/>
          </p:nvGrpSpPr>
          <p:grpSpPr>
            <a:xfrm>
              <a:off x="4417003" y="0"/>
              <a:ext cx="1623550" cy="2325935"/>
              <a:chOff x="0" y="0"/>
              <a:chExt cx="1623548" cy="2325934"/>
            </a:xfrm>
          </p:grpSpPr>
          <p:sp>
            <p:nvSpPr>
              <p:cNvPr id="564" name="2"/>
              <p:cNvSpPr/>
              <p:nvPr/>
            </p:nvSpPr>
            <p:spPr>
              <a:xfrm>
                <a:off x="353548" y="1055934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b">
                <a:normAutofit fontScale="100000" lnSpcReduction="0"/>
              </a:bodyPr>
              <a:lstStyle>
                <a:lvl1pPr>
                  <a:defRPr b="0" cap="none" i="1" spc="0" sz="50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2</a:t>
                </a:r>
              </a:p>
            </p:txBody>
          </p:sp>
          <p:sp>
            <p:nvSpPr>
              <p:cNvPr id="565" name="Circle"/>
              <p:cNvSpPr/>
              <p:nvPr/>
            </p:nvSpPr>
            <p:spPr>
              <a:xfrm>
                <a:off x="0" y="0"/>
                <a:ext cx="1270000" cy="1270000"/>
              </a:xfrm>
              <a:prstGeom prst="ellipse">
                <a:avLst/>
              </a:prstGeom>
              <a:noFill/>
              <a:ln w="50800" cap="flat">
                <a:solidFill>
                  <a:srgbClr val="53AF3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</p:grpSp>
      <p:grpSp>
        <p:nvGrpSpPr>
          <p:cNvPr id="572" name="Group"/>
          <p:cNvGrpSpPr/>
          <p:nvPr/>
        </p:nvGrpSpPr>
        <p:grpSpPr>
          <a:xfrm>
            <a:off x="9972000" y="6187135"/>
            <a:ext cx="4766233" cy="2325935"/>
            <a:chOff x="0" y="0"/>
            <a:chExt cx="4766231" cy="2325934"/>
          </a:xfrm>
        </p:grpSpPr>
        <p:grpSp>
          <p:nvGrpSpPr>
            <p:cNvPr id="570" name="Group"/>
            <p:cNvGrpSpPr/>
            <p:nvPr/>
          </p:nvGrpSpPr>
          <p:grpSpPr>
            <a:xfrm>
              <a:off x="3135527" y="0"/>
              <a:ext cx="1630705" cy="2325935"/>
              <a:chOff x="0" y="0"/>
              <a:chExt cx="1630703" cy="2325934"/>
            </a:xfrm>
          </p:grpSpPr>
          <p:sp>
            <p:nvSpPr>
              <p:cNvPr id="568" name="3"/>
              <p:cNvSpPr/>
              <p:nvPr/>
            </p:nvSpPr>
            <p:spPr>
              <a:xfrm>
                <a:off x="360703" y="1055934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b">
                <a:normAutofit fontScale="100000" lnSpcReduction="0"/>
              </a:bodyPr>
              <a:lstStyle>
                <a:lvl1pPr>
                  <a:defRPr b="0" cap="none" i="1" spc="0" sz="50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  <p:sp>
            <p:nvSpPr>
              <p:cNvPr id="569" name="Circle"/>
              <p:cNvSpPr/>
              <p:nvPr/>
            </p:nvSpPr>
            <p:spPr>
              <a:xfrm>
                <a:off x="0" y="0"/>
                <a:ext cx="1270000" cy="1270000"/>
              </a:xfrm>
              <a:prstGeom prst="ellipse">
                <a:avLst/>
              </a:prstGeom>
              <a:noFill/>
              <a:ln w="50800" cap="flat">
                <a:solidFill>
                  <a:srgbClr val="53AF3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  <p:sp>
          <p:nvSpPr>
            <p:cNvPr id="571" name="Line"/>
            <p:cNvSpPr/>
            <p:nvPr/>
          </p:nvSpPr>
          <p:spPr>
            <a:xfrm rot="10800000">
              <a:off x="0" y="641251"/>
              <a:ext cx="3134092" cy="169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7" fill="norm" stroke="1" extrusionOk="0">
                  <a:moveTo>
                    <a:pt x="0" y="21327"/>
                  </a:moveTo>
                  <a:cubicBezTo>
                    <a:pt x="3479" y="7425"/>
                    <a:pt x="7028" y="278"/>
                    <a:pt x="10590" y="8"/>
                  </a:cubicBezTo>
                  <a:cubicBezTo>
                    <a:pt x="14292" y="-273"/>
                    <a:pt x="17984" y="6876"/>
                    <a:pt x="21600" y="21327"/>
                  </a:cubicBezTo>
                </a:path>
              </a:pathLst>
            </a:custGeom>
            <a:noFill/>
            <a:ln w="50800" cap="flat">
              <a:solidFill>
                <a:srgbClr val="1DB100"/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586" name="Group"/>
          <p:cNvGrpSpPr/>
          <p:nvPr/>
        </p:nvGrpSpPr>
        <p:grpSpPr>
          <a:xfrm>
            <a:off x="15383448" y="3058620"/>
            <a:ext cx="7814735" cy="3089513"/>
            <a:chOff x="0" y="0"/>
            <a:chExt cx="7814734" cy="3089511"/>
          </a:xfrm>
        </p:grpSpPr>
        <p:sp>
          <p:nvSpPr>
            <p:cNvPr id="573" name="We can apply the same footnote to multiple locations."/>
            <p:cNvSpPr txBox="1"/>
            <p:nvPr/>
          </p:nvSpPr>
          <p:spPr>
            <a:xfrm>
              <a:off x="0" y="0"/>
              <a:ext cx="7704048" cy="144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0" cap="none" spc="0" sz="4400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 Light"/>
                </a:defRPr>
              </a:lvl1pPr>
            </a:lstStyle>
            <a:p>
              <a:pPr/>
              <a:r>
                <a:t>We can apply the same footnote to multiple locations.</a:t>
              </a:r>
            </a:p>
          </p:txBody>
        </p:sp>
        <p:sp>
          <p:nvSpPr>
            <p:cNvPr id="574" name="gt will preserve the same footnote mark"/>
            <p:cNvSpPr txBox="1"/>
            <p:nvPr/>
          </p:nvSpPr>
          <p:spPr>
            <a:xfrm>
              <a:off x="2883330" y="1532319"/>
              <a:ext cx="4931405" cy="12192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0" cap="none" spc="0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r>
                <a:rPr b="1">
                  <a:latin typeface="+mj-lt"/>
                  <a:ea typeface="+mj-ea"/>
                  <a:cs typeface="+mj-cs"/>
                  <a:sym typeface="Helvetica"/>
                </a:rPr>
                <a:t>gt</a:t>
              </a:r>
              <a:r>
                <a:t> will preserve the same footnote mark</a:t>
              </a:r>
            </a:p>
          </p:txBody>
        </p:sp>
        <p:sp>
          <p:nvSpPr>
            <p:cNvPr id="575" name="1"/>
            <p:cNvSpPr txBox="1"/>
            <p:nvPr/>
          </p:nvSpPr>
          <p:spPr>
            <a:xfrm>
              <a:off x="2153299" y="1642649"/>
              <a:ext cx="225934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b">
              <a:normAutofit fontScale="100000" lnSpcReduction="0"/>
            </a:bodyPr>
            <a:lstStyle>
              <a:lvl1pPr>
                <a:defRPr b="0" i="1" spc="155" sz="1300">
                  <a:solidFill>
                    <a:srgbClr val="4E4E4E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576" name="Base coupe"/>
            <p:cNvSpPr txBox="1"/>
            <p:nvPr/>
          </p:nvSpPr>
          <p:spPr>
            <a:xfrm>
              <a:off x="888348" y="1664735"/>
              <a:ext cx="1388785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b">
              <a:normAutofit fontScale="100000" lnSpcReduction="0"/>
            </a:bodyPr>
            <a:lstStyle>
              <a:lvl1pPr>
                <a:defRPr b="0" cap="none" spc="0" sz="1900">
                  <a:solidFill>
                    <a:srgbClr val="4E4E4E"/>
                  </a:solidFill>
                </a:defRPr>
              </a:lvl1pPr>
            </a:lstStyle>
            <a:p>
              <a:pPr/>
              <a:r>
                <a:t>Base coupe</a:t>
              </a:r>
            </a:p>
          </p:txBody>
        </p:sp>
        <p:sp>
          <p:nvSpPr>
            <p:cNvPr id="577" name="GT coupe"/>
            <p:cNvSpPr txBox="1"/>
            <p:nvPr/>
          </p:nvSpPr>
          <p:spPr>
            <a:xfrm>
              <a:off x="1127783" y="2195581"/>
              <a:ext cx="1169635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b">
              <a:normAutofit fontScale="100000" lnSpcReduction="0"/>
            </a:bodyPr>
            <a:lstStyle>
              <a:lvl1pPr>
                <a:defRPr b="0" cap="none" spc="0" sz="1900">
                  <a:solidFill>
                    <a:srgbClr val="4E4E4E"/>
                  </a:solidFill>
                </a:defRPr>
              </a:lvl1pPr>
            </a:lstStyle>
            <a:p>
              <a:pPr/>
              <a:r>
                <a:t>GT coupe</a:t>
              </a:r>
            </a:p>
          </p:txBody>
        </p:sp>
        <p:sp>
          <p:nvSpPr>
            <p:cNvPr id="578" name="Line"/>
            <p:cNvSpPr/>
            <p:nvPr/>
          </p:nvSpPr>
          <p:spPr>
            <a:xfrm>
              <a:off x="881034" y="1595456"/>
              <a:ext cx="1505513" cy="1"/>
            </a:xfrm>
            <a:prstGeom prst="line">
              <a:avLst/>
            </a:prstGeom>
            <a:noFill/>
            <a:ln w="254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579" name="Line"/>
            <p:cNvSpPr/>
            <p:nvPr/>
          </p:nvSpPr>
          <p:spPr>
            <a:xfrm>
              <a:off x="881034" y="2654112"/>
              <a:ext cx="1505513" cy="1"/>
            </a:xfrm>
            <a:prstGeom prst="line">
              <a:avLst/>
            </a:prstGeom>
            <a:noFill/>
            <a:ln w="254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580" name="Line"/>
            <p:cNvSpPr/>
            <p:nvPr/>
          </p:nvSpPr>
          <p:spPr>
            <a:xfrm>
              <a:off x="873802" y="2115408"/>
              <a:ext cx="1505513" cy="1"/>
            </a:xfrm>
            <a:prstGeom prst="line">
              <a:avLst/>
            </a:prstGeom>
            <a:noFill/>
            <a:ln w="127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581" name="1"/>
            <p:cNvSpPr txBox="1"/>
            <p:nvPr/>
          </p:nvSpPr>
          <p:spPr>
            <a:xfrm>
              <a:off x="2165664" y="2165833"/>
              <a:ext cx="225934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b">
              <a:normAutofit fontScale="100000" lnSpcReduction="0"/>
            </a:bodyPr>
            <a:lstStyle>
              <a:lvl1pPr>
                <a:defRPr b="0" i="1" spc="155" sz="1300">
                  <a:solidFill>
                    <a:srgbClr val="4E4E4E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582" name="These coupes"/>
            <p:cNvSpPr txBox="1"/>
            <p:nvPr/>
          </p:nvSpPr>
          <p:spPr>
            <a:xfrm>
              <a:off x="986707" y="2691565"/>
              <a:ext cx="1630084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b">
              <a:normAutofit fontScale="100000" lnSpcReduction="0"/>
            </a:bodyPr>
            <a:lstStyle>
              <a:lvl1pPr>
                <a:defRPr b="0" cap="none" spc="0" sz="1900">
                  <a:solidFill>
                    <a:srgbClr val="4E4E4E"/>
                  </a:solidFill>
                </a:defRPr>
              </a:lvl1pPr>
            </a:lstStyle>
            <a:p>
              <a:pPr/>
              <a:r>
                <a:t>These coupes</a:t>
              </a:r>
            </a:p>
          </p:txBody>
        </p:sp>
        <p:sp>
          <p:nvSpPr>
            <p:cNvPr id="583" name="1"/>
            <p:cNvSpPr txBox="1"/>
            <p:nvPr/>
          </p:nvSpPr>
          <p:spPr>
            <a:xfrm>
              <a:off x="868173" y="2646886"/>
              <a:ext cx="225934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b">
              <a:normAutofit fontScale="100000" lnSpcReduction="0"/>
            </a:bodyPr>
            <a:lstStyle>
              <a:lvl1pPr>
                <a:defRPr b="0" i="1" spc="155" sz="1300">
                  <a:solidFill>
                    <a:srgbClr val="4E4E4E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584" name="Rectangle"/>
            <p:cNvSpPr/>
            <p:nvPr/>
          </p:nvSpPr>
          <p:spPr>
            <a:xfrm>
              <a:off x="2034429" y="2784393"/>
              <a:ext cx="353600" cy="305119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585" name="Rectangle"/>
            <p:cNvSpPr/>
            <p:nvPr/>
          </p:nvSpPr>
          <p:spPr>
            <a:xfrm>
              <a:off x="2382127" y="2735856"/>
              <a:ext cx="353600" cy="3051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613" name="Group"/>
          <p:cNvGrpSpPr/>
          <p:nvPr/>
        </p:nvGrpSpPr>
        <p:grpSpPr>
          <a:xfrm>
            <a:off x="15383448" y="7170023"/>
            <a:ext cx="8312957" cy="4768024"/>
            <a:chOff x="0" y="0"/>
            <a:chExt cx="8312956" cy="4768022"/>
          </a:xfrm>
        </p:grpSpPr>
        <p:grpSp>
          <p:nvGrpSpPr>
            <p:cNvPr id="589" name="Group"/>
            <p:cNvGrpSpPr/>
            <p:nvPr/>
          </p:nvGrpSpPr>
          <p:grpSpPr>
            <a:xfrm>
              <a:off x="862948" y="3184422"/>
              <a:ext cx="3273423" cy="438381"/>
              <a:chOff x="0" y="0"/>
              <a:chExt cx="3273422" cy="438380"/>
            </a:xfrm>
          </p:grpSpPr>
          <p:sp>
            <p:nvSpPr>
              <p:cNvPr id="587" name="Base models tend to"/>
              <p:cNvSpPr txBox="1"/>
              <p:nvPr/>
            </p:nvSpPr>
            <p:spPr>
              <a:xfrm>
                <a:off x="118533" y="44680"/>
                <a:ext cx="3154890" cy="393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>
                  <a:defRPr b="0" cap="none" spc="0" sz="19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Base models tend to</a:t>
                </a:r>
              </a:p>
            </p:txBody>
          </p:sp>
          <p:sp>
            <p:nvSpPr>
              <p:cNvPr id="588" name="2"/>
              <p:cNvSpPr txBox="1"/>
              <p:nvPr/>
            </p:nvSpPr>
            <p:spPr>
              <a:xfrm>
                <a:off x="0" y="0"/>
                <a:ext cx="225933" cy="304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b">
                <a:normAutofit fontScale="100000" lnSpcReduction="0"/>
              </a:bodyPr>
              <a:lstStyle>
                <a:lvl1pPr>
                  <a:defRPr b="0" i="1" spc="155" sz="13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2</a:t>
                </a:r>
              </a:p>
            </p:txBody>
          </p:sp>
        </p:grpSp>
        <p:grpSp>
          <p:nvGrpSpPr>
            <p:cNvPr id="592" name="Group"/>
            <p:cNvGrpSpPr/>
            <p:nvPr/>
          </p:nvGrpSpPr>
          <p:grpSpPr>
            <a:xfrm>
              <a:off x="862948" y="3566162"/>
              <a:ext cx="3273423" cy="438382"/>
              <a:chOff x="0" y="0"/>
              <a:chExt cx="3273422" cy="438380"/>
            </a:xfrm>
          </p:grpSpPr>
          <p:sp>
            <p:nvSpPr>
              <p:cNvPr id="590" name="This is the only option"/>
              <p:cNvSpPr txBox="1"/>
              <p:nvPr/>
            </p:nvSpPr>
            <p:spPr>
              <a:xfrm>
                <a:off x="118533" y="44680"/>
                <a:ext cx="3154890" cy="393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>
                  <a:defRPr b="0" cap="none" spc="0" sz="19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This is the only option</a:t>
                </a:r>
              </a:p>
            </p:txBody>
          </p:sp>
          <p:sp>
            <p:nvSpPr>
              <p:cNvPr id="591" name="3"/>
              <p:cNvSpPr txBox="1"/>
              <p:nvPr/>
            </p:nvSpPr>
            <p:spPr>
              <a:xfrm>
                <a:off x="0" y="0"/>
                <a:ext cx="225933" cy="304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b">
                <a:normAutofit fontScale="100000" lnSpcReduction="0"/>
              </a:bodyPr>
              <a:lstStyle>
                <a:lvl1pPr>
                  <a:defRPr b="0" i="1" spc="155" sz="13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</p:grpSp>
        <p:grpSp>
          <p:nvGrpSpPr>
            <p:cNvPr id="595" name="Group"/>
            <p:cNvGrpSpPr/>
            <p:nvPr/>
          </p:nvGrpSpPr>
          <p:grpSpPr>
            <a:xfrm>
              <a:off x="862948" y="3947903"/>
              <a:ext cx="3273423" cy="438381"/>
              <a:chOff x="0" y="0"/>
              <a:chExt cx="3273422" cy="438380"/>
            </a:xfrm>
          </p:grpSpPr>
          <p:sp>
            <p:nvSpPr>
              <p:cNvPr id="593" name="Although labeled as a"/>
              <p:cNvSpPr txBox="1"/>
              <p:nvPr/>
            </p:nvSpPr>
            <p:spPr>
              <a:xfrm>
                <a:off x="118533" y="44680"/>
                <a:ext cx="3154890" cy="393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>
                  <a:defRPr b="0" cap="none" spc="0" sz="19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Although labeled as a</a:t>
                </a:r>
              </a:p>
            </p:txBody>
          </p:sp>
          <p:sp>
            <p:nvSpPr>
              <p:cNvPr id="594" name="4"/>
              <p:cNvSpPr txBox="1"/>
              <p:nvPr/>
            </p:nvSpPr>
            <p:spPr>
              <a:xfrm>
                <a:off x="0" y="0"/>
                <a:ext cx="225933" cy="304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b">
                <a:normAutofit fontScale="100000" lnSpcReduction="0"/>
              </a:bodyPr>
              <a:lstStyle>
                <a:lvl1pPr>
                  <a:defRPr b="0" i="1" spc="155" sz="13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  <p:grpSp>
          <p:nvGrpSpPr>
            <p:cNvPr id="598" name="Group"/>
            <p:cNvGrpSpPr/>
            <p:nvPr/>
          </p:nvGrpSpPr>
          <p:grpSpPr>
            <a:xfrm>
              <a:off x="862948" y="4329642"/>
              <a:ext cx="3273423" cy="438381"/>
              <a:chOff x="0" y="0"/>
              <a:chExt cx="3273422" cy="438380"/>
            </a:xfrm>
          </p:grpSpPr>
          <p:sp>
            <p:nvSpPr>
              <p:cNvPr id="596" name="Final year in which the"/>
              <p:cNvSpPr txBox="1"/>
              <p:nvPr/>
            </p:nvSpPr>
            <p:spPr>
              <a:xfrm>
                <a:off x="118533" y="44680"/>
                <a:ext cx="3154890" cy="393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>
                  <a:defRPr b="0" cap="none" spc="0" sz="19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Final year in which the</a:t>
                </a:r>
              </a:p>
            </p:txBody>
          </p:sp>
          <p:sp>
            <p:nvSpPr>
              <p:cNvPr id="597" name="5"/>
              <p:cNvSpPr txBox="1"/>
              <p:nvPr/>
            </p:nvSpPr>
            <p:spPr>
              <a:xfrm>
                <a:off x="0" y="0"/>
                <a:ext cx="225933" cy="304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b">
                <a:normAutofit fontScale="100000" lnSpcReduction="0"/>
              </a:bodyPr>
              <a:lstStyle>
                <a:lvl1pPr>
                  <a:defRPr b="0" i="1" spc="155" sz="13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5</a:t>
                </a:r>
              </a:p>
            </p:txBody>
          </p:sp>
        </p:grpSp>
        <p:sp>
          <p:nvSpPr>
            <p:cNvPr id="599" name="Multiple footnotes can be applied to the same location."/>
            <p:cNvSpPr txBox="1"/>
            <p:nvPr/>
          </p:nvSpPr>
          <p:spPr>
            <a:xfrm>
              <a:off x="0" y="0"/>
              <a:ext cx="7704048" cy="144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0" cap="none" spc="0" sz="4400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 Light"/>
                </a:defRPr>
              </a:lvl1pPr>
            </a:lstStyle>
            <a:p>
              <a:pPr/>
              <a:r>
                <a:t>Multiple footnotes can be applied to the same location.</a:t>
              </a:r>
            </a:p>
          </p:txBody>
        </p:sp>
        <p:sp>
          <p:nvSpPr>
            <p:cNvPr id="600" name="1,2,3"/>
            <p:cNvSpPr txBox="1"/>
            <p:nvPr/>
          </p:nvSpPr>
          <p:spPr>
            <a:xfrm>
              <a:off x="2608571" y="1798446"/>
              <a:ext cx="580563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b">
              <a:normAutofit fontScale="100000" lnSpcReduction="0"/>
            </a:bodyPr>
            <a:lstStyle>
              <a:lvl1pPr>
                <a:defRPr b="0" i="1" spc="155" sz="1300">
                  <a:solidFill>
                    <a:srgbClr val="4E4E4E"/>
                  </a:solidFill>
                </a:defRPr>
              </a:lvl1pPr>
            </a:lstStyle>
            <a:p>
              <a:pPr/>
              <a:r>
                <a:t>1,2,3</a:t>
              </a:r>
            </a:p>
          </p:txBody>
        </p:sp>
        <p:sp>
          <p:nvSpPr>
            <p:cNvPr id="601" name="Base coupe"/>
            <p:cNvSpPr txBox="1"/>
            <p:nvPr/>
          </p:nvSpPr>
          <p:spPr>
            <a:xfrm>
              <a:off x="1343621" y="1820532"/>
              <a:ext cx="1388785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b">
              <a:normAutofit fontScale="100000" lnSpcReduction="0"/>
            </a:bodyPr>
            <a:lstStyle>
              <a:lvl1pPr>
                <a:defRPr b="0" cap="none" spc="0" sz="1900">
                  <a:solidFill>
                    <a:srgbClr val="4E4E4E"/>
                  </a:solidFill>
                </a:defRPr>
              </a:lvl1pPr>
            </a:lstStyle>
            <a:p>
              <a:pPr/>
              <a:r>
                <a:t>Base coupe</a:t>
              </a:r>
            </a:p>
          </p:txBody>
        </p:sp>
        <p:sp>
          <p:nvSpPr>
            <p:cNvPr id="602" name="GT coupe"/>
            <p:cNvSpPr txBox="1"/>
            <p:nvPr/>
          </p:nvSpPr>
          <p:spPr>
            <a:xfrm>
              <a:off x="1583056" y="2351378"/>
              <a:ext cx="1169635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b">
              <a:normAutofit fontScale="100000" lnSpcReduction="0"/>
            </a:bodyPr>
            <a:lstStyle>
              <a:lvl1pPr>
                <a:defRPr b="0" cap="none" spc="0" sz="1900">
                  <a:solidFill>
                    <a:srgbClr val="4E4E4E"/>
                  </a:solidFill>
                </a:defRPr>
              </a:lvl1pPr>
            </a:lstStyle>
            <a:p>
              <a:pPr/>
              <a:r>
                <a:t>GT coupe</a:t>
              </a:r>
            </a:p>
          </p:txBody>
        </p:sp>
        <p:sp>
          <p:nvSpPr>
            <p:cNvPr id="603" name="Line"/>
            <p:cNvSpPr/>
            <p:nvPr/>
          </p:nvSpPr>
          <p:spPr>
            <a:xfrm>
              <a:off x="875810" y="1751252"/>
              <a:ext cx="2331803" cy="1"/>
            </a:xfrm>
            <a:prstGeom prst="line">
              <a:avLst/>
            </a:prstGeom>
            <a:noFill/>
            <a:ln w="254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04" name="Line"/>
            <p:cNvSpPr/>
            <p:nvPr/>
          </p:nvSpPr>
          <p:spPr>
            <a:xfrm>
              <a:off x="875810" y="2809909"/>
              <a:ext cx="2331803" cy="1"/>
            </a:xfrm>
            <a:prstGeom prst="line">
              <a:avLst/>
            </a:prstGeom>
            <a:noFill/>
            <a:ln w="254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05" name="Line"/>
            <p:cNvSpPr/>
            <p:nvPr/>
          </p:nvSpPr>
          <p:spPr>
            <a:xfrm>
              <a:off x="868577" y="2271205"/>
              <a:ext cx="2346268" cy="1"/>
            </a:xfrm>
            <a:prstGeom prst="line">
              <a:avLst/>
            </a:prstGeom>
            <a:noFill/>
            <a:ln w="127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06" name="1,4,5"/>
            <p:cNvSpPr txBox="1"/>
            <p:nvPr/>
          </p:nvSpPr>
          <p:spPr>
            <a:xfrm>
              <a:off x="2620937" y="2321630"/>
              <a:ext cx="580564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b">
              <a:normAutofit fontScale="100000" lnSpcReduction="0"/>
            </a:bodyPr>
            <a:lstStyle>
              <a:lvl1pPr>
                <a:defRPr b="0" i="1" spc="155" sz="1300">
                  <a:solidFill>
                    <a:srgbClr val="4E4E4E"/>
                  </a:solidFill>
                </a:defRPr>
              </a:lvl1pPr>
            </a:lstStyle>
            <a:p>
              <a:pPr/>
              <a:r>
                <a:t>1,4,5</a:t>
              </a:r>
            </a:p>
          </p:txBody>
        </p:sp>
        <p:grpSp>
          <p:nvGrpSpPr>
            <p:cNvPr id="609" name="Group"/>
            <p:cNvGrpSpPr/>
            <p:nvPr/>
          </p:nvGrpSpPr>
          <p:grpSpPr>
            <a:xfrm>
              <a:off x="862948" y="2802682"/>
              <a:ext cx="3273423" cy="438381"/>
              <a:chOff x="0" y="0"/>
              <a:chExt cx="3273422" cy="438380"/>
            </a:xfrm>
          </p:grpSpPr>
          <p:sp>
            <p:nvSpPr>
              <p:cNvPr id="607" name="These coupes can handle"/>
              <p:cNvSpPr txBox="1"/>
              <p:nvPr/>
            </p:nvSpPr>
            <p:spPr>
              <a:xfrm>
                <a:off x="118533" y="44680"/>
                <a:ext cx="3154890" cy="393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>
                  <a:defRPr b="0" cap="none" spc="0" sz="19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These coupes can handle</a:t>
                </a:r>
              </a:p>
            </p:txBody>
          </p:sp>
          <p:sp>
            <p:nvSpPr>
              <p:cNvPr id="608" name="1"/>
              <p:cNvSpPr txBox="1"/>
              <p:nvPr/>
            </p:nvSpPr>
            <p:spPr>
              <a:xfrm>
                <a:off x="0" y="0"/>
                <a:ext cx="225933" cy="304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b">
                <a:normAutofit fontScale="100000" lnSpcReduction="0"/>
              </a:bodyPr>
              <a:lstStyle>
                <a:lvl1pPr>
                  <a:defRPr b="0" i="1" spc="155" sz="13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1</a:t>
                </a:r>
              </a:p>
            </p:txBody>
          </p:sp>
        </p:grpSp>
        <p:sp>
          <p:nvSpPr>
            <p:cNvPr id="610" name="Rectangle"/>
            <p:cNvSpPr/>
            <p:nvPr/>
          </p:nvSpPr>
          <p:spPr>
            <a:xfrm>
              <a:off x="2846365" y="2869809"/>
              <a:ext cx="353601" cy="186158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11" name="Rectangle"/>
            <p:cNvSpPr/>
            <p:nvPr/>
          </p:nvSpPr>
          <p:spPr>
            <a:xfrm>
              <a:off x="3198237" y="2869794"/>
              <a:ext cx="1060943" cy="18616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12" name="gt can handle complex footnote marks in a logical manner"/>
            <p:cNvSpPr txBox="1"/>
            <p:nvPr/>
          </p:nvSpPr>
          <p:spPr>
            <a:xfrm>
              <a:off x="3802037" y="1711290"/>
              <a:ext cx="4510920" cy="23368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0" cap="none" spc="0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r>
                <a:rPr b="1">
                  <a:latin typeface="+mj-lt"/>
                  <a:ea typeface="+mj-ea"/>
                  <a:cs typeface="+mj-cs"/>
                  <a:sym typeface="Helvetica"/>
                </a:rPr>
                <a:t>gt</a:t>
              </a:r>
              <a:r>
                <a:t> can handle complex footnote marks in a logical manner</a:t>
              </a:r>
            </a:p>
          </p:txBody>
        </p:sp>
      </p:grpSp>
      <p:grpSp>
        <p:nvGrpSpPr>
          <p:cNvPr id="620" name="Group"/>
          <p:cNvGrpSpPr/>
          <p:nvPr/>
        </p:nvGrpSpPr>
        <p:grpSpPr>
          <a:xfrm>
            <a:off x="15383448" y="13706743"/>
            <a:ext cx="7704049" cy="3437974"/>
            <a:chOff x="0" y="0"/>
            <a:chExt cx="7704047" cy="3437973"/>
          </a:xfrm>
        </p:grpSpPr>
        <p:sp>
          <p:nvSpPr>
            <p:cNvPr id="614" name="You don’t have to use numerals as footnote marks."/>
            <p:cNvSpPr txBox="1"/>
            <p:nvPr/>
          </p:nvSpPr>
          <p:spPr>
            <a:xfrm>
              <a:off x="0" y="0"/>
              <a:ext cx="7704048" cy="144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0" cap="none" spc="0" sz="4400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 Light"/>
                </a:defRPr>
              </a:lvl1pPr>
            </a:lstStyle>
            <a:p>
              <a:pPr/>
              <a:r>
                <a:t>You don’t have to use numerals as footnote marks.</a:t>
              </a:r>
            </a:p>
          </p:txBody>
        </p:sp>
        <p:grpSp>
          <p:nvGrpSpPr>
            <p:cNvPr id="618" name="Group"/>
            <p:cNvGrpSpPr/>
            <p:nvPr/>
          </p:nvGrpSpPr>
          <p:grpSpPr>
            <a:xfrm>
              <a:off x="3341992" y="2167973"/>
              <a:ext cx="4139231" cy="1270001"/>
              <a:chOff x="0" y="508000"/>
              <a:chExt cx="4139229" cy="1270000"/>
            </a:xfrm>
          </p:grpSpPr>
          <p:sp>
            <p:nvSpPr>
              <p:cNvPr id="615" name="1,2,3"/>
              <p:cNvSpPr/>
              <p:nvPr/>
            </p:nvSpPr>
            <p:spPr>
              <a:xfrm>
                <a:off x="0" y="508000"/>
                <a:ext cx="1270000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b">
                <a:normAutofit fontScale="100000" lnSpcReduction="0"/>
              </a:bodyPr>
              <a:lstStyle/>
              <a:p>
                <a:pPr>
                  <a:defRPr b="0" i="1" spc="0" sz="2700">
                    <a:solidFill>
                      <a:srgbClr val="4E4E4E"/>
                    </a:solidFill>
                  </a:defRPr>
                </a:pPr>
                <a:r>
                  <a:t>1</a:t>
                </a:r>
                <a:r>
                  <a:rPr i="0"/>
                  <a:t>,</a:t>
                </a:r>
                <a:r>
                  <a:t>2</a:t>
                </a:r>
                <a:r>
                  <a:rPr i="0"/>
                  <a:t>,</a:t>
                </a:r>
                <a:r>
                  <a:t>3</a:t>
                </a:r>
              </a:p>
            </p:txBody>
          </p:sp>
          <p:sp>
            <p:nvSpPr>
              <p:cNvPr id="616" name="a,b,c"/>
              <p:cNvSpPr/>
              <p:nvPr/>
            </p:nvSpPr>
            <p:spPr>
              <a:xfrm>
                <a:off x="1477058" y="5080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b">
                <a:normAutofit fontScale="100000" lnSpcReduction="0"/>
              </a:bodyPr>
              <a:lstStyle/>
              <a:p>
                <a:pPr>
                  <a:defRPr b="0" cap="none" i="1" spc="0" sz="2700">
                    <a:solidFill>
                      <a:srgbClr val="4E4E4E"/>
                    </a:solidFill>
                  </a:defRPr>
                </a:pPr>
                <a:r>
                  <a:t>a</a:t>
                </a:r>
                <a:r>
                  <a:rPr i="0"/>
                  <a:t>,</a:t>
                </a:r>
                <a:r>
                  <a:t>b</a:t>
                </a:r>
                <a:r>
                  <a:rPr i="0"/>
                  <a:t>,</a:t>
                </a:r>
                <a:r>
                  <a:t>c</a:t>
                </a:r>
              </a:p>
            </p:txBody>
          </p:sp>
          <p:sp>
            <p:nvSpPr>
              <p:cNvPr id="617" name="*,†,††,¶"/>
              <p:cNvSpPr/>
              <p:nvPr/>
            </p:nvSpPr>
            <p:spPr>
              <a:xfrm>
                <a:off x="2869229" y="5080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b">
                <a:normAutofit fontScale="100000" lnSpcReduction="0"/>
              </a:bodyPr>
              <a:lstStyle/>
              <a:p>
                <a:pPr>
                  <a:defRPr b="0" spc="0" sz="2700">
                    <a:solidFill>
                      <a:srgbClr val="4E4E4E"/>
                    </a:solidFill>
                  </a:defRPr>
                </a:pPr>
                <a:r>
                  <a:t>*,</a:t>
                </a:r>
                <a:r>
                  <a:rPr baseline="31999"/>
                  <a:t>†</a:t>
                </a:r>
                <a:r>
                  <a:t>,</a:t>
                </a:r>
                <a:r>
                  <a:rPr baseline="31999"/>
                  <a:t>††</a:t>
                </a:r>
                <a:r>
                  <a:t>,</a:t>
                </a:r>
                <a:r>
                  <a:rPr baseline="31999"/>
                  <a:t>¶</a:t>
                </a:r>
              </a:p>
            </p:txBody>
          </p:sp>
        </p:grpSp>
        <p:sp>
          <p:nvSpPr>
            <p:cNvPr id="619" name="some options:"/>
            <p:cNvSpPr txBox="1"/>
            <p:nvPr/>
          </p:nvSpPr>
          <p:spPr>
            <a:xfrm>
              <a:off x="18470" y="1573021"/>
              <a:ext cx="3401792" cy="660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0" cap="none" spc="0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 Light"/>
                </a:defRPr>
              </a:lvl1pPr>
            </a:lstStyle>
            <a:p>
              <a:pPr/>
              <a:r>
                <a:t>some options: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8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86" grpId="1"/>
      <p:bldP build="whole" bldLvl="1" animBg="1" rev="0" advAuto="0" spid="613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t_cars_tbl.png" descr="gt_cars_tb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1258" y="1983828"/>
            <a:ext cx="11799460" cy="11527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23" name="Line Shape" descr="Line Shap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8100000">
            <a:off x="-2328111" y="2258090"/>
            <a:ext cx="14127670" cy="7419807"/>
          </a:xfrm>
          <a:prstGeom prst="rect">
            <a:avLst/>
          </a:prstGeom>
        </p:spPr>
      </p:pic>
      <p:sp>
        <p:nvSpPr>
          <p:cNvPr id="625" name="Line"/>
          <p:cNvSpPr/>
          <p:nvPr/>
        </p:nvSpPr>
        <p:spPr>
          <a:xfrm flipH="1" flipV="1">
            <a:off x="8700490" y="4948791"/>
            <a:ext cx="4405602" cy="1"/>
          </a:xfrm>
          <a:prstGeom prst="line">
            <a:avLst/>
          </a:prstGeom>
          <a:ln w="1143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626" name="Line"/>
          <p:cNvSpPr/>
          <p:nvPr/>
        </p:nvSpPr>
        <p:spPr>
          <a:xfrm rot="10800000">
            <a:off x="10167123" y="6832599"/>
            <a:ext cx="2938968" cy="230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3490" y="7287"/>
                  <a:pt x="7134" y="0"/>
                  <a:pt x="10800" y="0"/>
                </a:cubicBezTo>
                <a:cubicBezTo>
                  <a:pt x="14466" y="0"/>
                  <a:pt x="18110" y="7287"/>
                  <a:pt x="21600" y="21600"/>
                </a:cubicBezTo>
              </a:path>
            </a:pathLst>
          </a:custGeom>
          <a:ln w="1143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627" name="Categorizing the Useful Features of a Table"/>
          <p:cNvSpPr txBox="1"/>
          <p:nvPr/>
        </p:nvSpPr>
        <p:spPr>
          <a:xfrm>
            <a:off x="1248475" y="768609"/>
            <a:ext cx="2185923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Categorizing the Useful Features of a Table</a:t>
            </a:r>
          </a:p>
        </p:txBody>
      </p:sp>
      <p:pic>
        <p:nvPicPr>
          <p:cNvPr id="628" name="Line Shape" descr="Line Shap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8100000">
            <a:off x="-3840867" y="3393550"/>
            <a:ext cx="11929357" cy="6836347"/>
          </a:xfrm>
          <a:prstGeom prst="rect">
            <a:avLst/>
          </a:prstGeom>
        </p:spPr>
      </p:pic>
      <p:pic>
        <p:nvPicPr>
          <p:cNvPr id="630" name="Line Shape" descr="Line Shap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8100000">
            <a:off x="-3769195" y="4468294"/>
            <a:ext cx="12807381" cy="8116211"/>
          </a:xfrm>
          <a:prstGeom prst="rect">
            <a:avLst/>
          </a:prstGeom>
        </p:spPr>
      </p:pic>
      <p:grpSp>
        <p:nvGrpSpPr>
          <p:cNvPr id="636" name="Group"/>
          <p:cNvGrpSpPr/>
          <p:nvPr/>
        </p:nvGrpSpPr>
        <p:grpSpPr>
          <a:xfrm>
            <a:off x="12334717" y="2914381"/>
            <a:ext cx="2389366" cy="2325936"/>
            <a:chOff x="76199" y="0"/>
            <a:chExt cx="2389364" cy="2325934"/>
          </a:xfrm>
        </p:grpSpPr>
        <p:grpSp>
          <p:nvGrpSpPr>
            <p:cNvPr id="634" name="Group"/>
            <p:cNvGrpSpPr/>
            <p:nvPr/>
          </p:nvGrpSpPr>
          <p:grpSpPr>
            <a:xfrm>
              <a:off x="861710" y="0"/>
              <a:ext cx="1603855" cy="2325935"/>
              <a:chOff x="0" y="0"/>
              <a:chExt cx="1603854" cy="2325934"/>
            </a:xfrm>
          </p:grpSpPr>
          <p:sp>
            <p:nvSpPr>
              <p:cNvPr id="632" name="Circle"/>
              <p:cNvSpPr/>
              <p:nvPr/>
            </p:nvSpPr>
            <p:spPr>
              <a:xfrm>
                <a:off x="0" y="0"/>
                <a:ext cx="1270000" cy="1270000"/>
              </a:xfrm>
              <a:prstGeom prst="ellipse">
                <a:avLst/>
              </a:prstGeom>
              <a:noFill/>
              <a:ln w="50800" cap="flat">
                <a:solidFill>
                  <a:srgbClr val="53AF3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633" name="1"/>
              <p:cNvSpPr/>
              <p:nvPr/>
            </p:nvSpPr>
            <p:spPr>
              <a:xfrm>
                <a:off x="333854" y="1055934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b">
                <a:normAutofit fontScale="100000" lnSpcReduction="0"/>
              </a:bodyPr>
              <a:lstStyle>
                <a:lvl1pPr>
                  <a:defRPr b="0" cap="none" i="1" spc="0" sz="50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1</a:t>
                </a:r>
              </a:p>
            </p:txBody>
          </p:sp>
        </p:grpSp>
        <p:sp>
          <p:nvSpPr>
            <p:cNvPr id="635" name="Line"/>
            <p:cNvSpPr/>
            <p:nvPr/>
          </p:nvSpPr>
          <p:spPr>
            <a:xfrm flipH="1" flipV="1">
              <a:off x="76199" y="632773"/>
              <a:ext cx="784076" cy="1"/>
            </a:xfrm>
            <a:prstGeom prst="line">
              <a:avLst/>
            </a:prstGeom>
            <a:noFill/>
            <a:ln w="50800" cap="flat">
              <a:solidFill>
                <a:srgbClr val="1DB100"/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641" name="Group"/>
          <p:cNvGrpSpPr/>
          <p:nvPr/>
        </p:nvGrpSpPr>
        <p:grpSpPr>
          <a:xfrm>
            <a:off x="8690525" y="4313791"/>
            <a:ext cx="6040553" cy="2325936"/>
            <a:chOff x="0" y="0"/>
            <a:chExt cx="6040552" cy="2325934"/>
          </a:xfrm>
        </p:grpSpPr>
        <p:sp>
          <p:nvSpPr>
            <p:cNvPr id="637" name="Line"/>
            <p:cNvSpPr/>
            <p:nvPr/>
          </p:nvSpPr>
          <p:spPr>
            <a:xfrm rot="10800000">
              <a:off x="0" y="636135"/>
              <a:ext cx="4415567" cy="160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7" fill="norm" stroke="1" extrusionOk="0">
                  <a:moveTo>
                    <a:pt x="0" y="21027"/>
                  </a:moveTo>
                  <a:cubicBezTo>
                    <a:pt x="3637" y="7698"/>
                    <a:pt x="7303" y="690"/>
                    <a:pt x="10974" y="48"/>
                  </a:cubicBezTo>
                  <a:cubicBezTo>
                    <a:pt x="14525" y="-573"/>
                    <a:pt x="18074" y="4763"/>
                    <a:pt x="21600" y="16026"/>
                  </a:cubicBezTo>
                </a:path>
              </a:pathLst>
            </a:custGeom>
            <a:noFill/>
            <a:ln w="50800" cap="flat">
              <a:solidFill>
                <a:srgbClr val="1DB100"/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640" name="Group"/>
            <p:cNvGrpSpPr/>
            <p:nvPr/>
          </p:nvGrpSpPr>
          <p:grpSpPr>
            <a:xfrm>
              <a:off x="4417003" y="0"/>
              <a:ext cx="1623550" cy="2325935"/>
              <a:chOff x="0" y="0"/>
              <a:chExt cx="1623548" cy="2325934"/>
            </a:xfrm>
          </p:grpSpPr>
          <p:sp>
            <p:nvSpPr>
              <p:cNvPr id="638" name="2"/>
              <p:cNvSpPr/>
              <p:nvPr/>
            </p:nvSpPr>
            <p:spPr>
              <a:xfrm>
                <a:off x="353548" y="1055934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b">
                <a:normAutofit fontScale="100000" lnSpcReduction="0"/>
              </a:bodyPr>
              <a:lstStyle>
                <a:lvl1pPr>
                  <a:defRPr b="0" cap="none" i="1" spc="0" sz="50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2</a:t>
                </a:r>
              </a:p>
            </p:txBody>
          </p:sp>
          <p:sp>
            <p:nvSpPr>
              <p:cNvPr id="639" name="Circle"/>
              <p:cNvSpPr/>
              <p:nvPr/>
            </p:nvSpPr>
            <p:spPr>
              <a:xfrm>
                <a:off x="0" y="0"/>
                <a:ext cx="1270000" cy="1270000"/>
              </a:xfrm>
              <a:prstGeom prst="ellipse">
                <a:avLst/>
              </a:prstGeom>
              <a:noFill/>
              <a:ln w="50800" cap="flat">
                <a:solidFill>
                  <a:srgbClr val="53AF3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</p:grpSp>
      <p:grpSp>
        <p:nvGrpSpPr>
          <p:cNvPr id="646" name="Group"/>
          <p:cNvGrpSpPr/>
          <p:nvPr/>
        </p:nvGrpSpPr>
        <p:grpSpPr>
          <a:xfrm>
            <a:off x="9972000" y="6187135"/>
            <a:ext cx="4766233" cy="2325935"/>
            <a:chOff x="0" y="0"/>
            <a:chExt cx="4766231" cy="2325934"/>
          </a:xfrm>
        </p:grpSpPr>
        <p:grpSp>
          <p:nvGrpSpPr>
            <p:cNvPr id="644" name="Group"/>
            <p:cNvGrpSpPr/>
            <p:nvPr/>
          </p:nvGrpSpPr>
          <p:grpSpPr>
            <a:xfrm>
              <a:off x="3135527" y="0"/>
              <a:ext cx="1630705" cy="2325935"/>
              <a:chOff x="0" y="0"/>
              <a:chExt cx="1630703" cy="2325934"/>
            </a:xfrm>
          </p:grpSpPr>
          <p:sp>
            <p:nvSpPr>
              <p:cNvPr id="642" name="3"/>
              <p:cNvSpPr/>
              <p:nvPr/>
            </p:nvSpPr>
            <p:spPr>
              <a:xfrm>
                <a:off x="360703" y="1055934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b">
                <a:normAutofit fontScale="100000" lnSpcReduction="0"/>
              </a:bodyPr>
              <a:lstStyle>
                <a:lvl1pPr>
                  <a:defRPr b="0" cap="none" i="1" spc="0" sz="50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  <p:sp>
            <p:nvSpPr>
              <p:cNvPr id="643" name="Circle"/>
              <p:cNvSpPr/>
              <p:nvPr/>
            </p:nvSpPr>
            <p:spPr>
              <a:xfrm>
                <a:off x="0" y="0"/>
                <a:ext cx="1270000" cy="1270000"/>
              </a:xfrm>
              <a:prstGeom prst="ellipse">
                <a:avLst/>
              </a:prstGeom>
              <a:noFill/>
              <a:ln w="50800" cap="flat">
                <a:solidFill>
                  <a:srgbClr val="53AF3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  <p:sp>
          <p:nvSpPr>
            <p:cNvPr id="645" name="Line"/>
            <p:cNvSpPr/>
            <p:nvPr/>
          </p:nvSpPr>
          <p:spPr>
            <a:xfrm rot="10800000">
              <a:off x="0" y="641251"/>
              <a:ext cx="3134092" cy="169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7" fill="norm" stroke="1" extrusionOk="0">
                  <a:moveTo>
                    <a:pt x="0" y="21327"/>
                  </a:moveTo>
                  <a:cubicBezTo>
                    <a:pt x="3479" y="7425"/>
                    <a:pt x="7028" y="278"/>
                    <a:pt x="10590" y="8"/>
                  </a:cubicBezTo>
                  <a:cubicBezTo>
                    <a:pt x="14292" y="-273"/>
                    <a:pt x="17984" y="6876"/>
                    <a:pt x="21600" y="21327"/>
                  </a:cubicBezTo>
                </a:path>
              </a:pathLst>
            </a:custGeom>
            <a:noFill/>
            <a:ln w="50800" cap="flat">
              <a:solidFill>
                <a:srgbClr val="1DB100"/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660" name="Group"/>
          <p:cNvGrpSpPr/>
          <p:nvPr/>
        </p:nvGrpSpPr>
        <p:grpSpPr>
          <a:xfrm>
            <a:off x="15383448" y="2004626"/>
            <a:ext cx="7814735" cy="3089513"/>
            <a:chOff x="0" y="0"/>
            <a:chExt cx="7814734" cy="3089511"/>
          </a:xfrm>
        </p:grpSpPr>
        <p:sp>
          <p:nvSpPr>
            <p:cNvPr id="647" name="We can apply the same footnote to multiple locations."/>
            <p:cNvSpPr txBox="1"/>
            <p:nvPr/>
          </p:nvSpPr>
          <p:spPr>
            <a:xfrm>
              <a:off x="0" y="0"/>
              <a:ext cx="7704048" cy="144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0" cap="none" spc="0" sz="4400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 Light"/>
                </a:defRPr>
              </a:lvl1pPr>
            </a:lstStyle>
            <a:p>
              <a:pPr/>
              <a:r>
                <a:t>We can apply the same footnote to multiple locations.</a:t>
              </a:r>
            </a:p>
          </p:txBody>
        </p:sp>
        <p:sp>
          <p:nvSpPr>
            <p:cNvPr id="648" name="gt will preserve the same footnote mark"/>
            <p:cNvSpPr txBox="1"/>
            <p:nvPr/>
          </p:nvSpPr>
          <p:spPr>
            <a:xfrm>
              <a:off x="2883330" y="1532319"/>
              <a:ext cx="4931405" cy="12192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0" cap="none" spc="0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r>
                <a:rPr b="1">
                  <a:latin typeface="+mj-lt"/>
                  <a:ea typeface="+mj-ea"/>
                  <a:cs typeface="+mj-cs"/>
                  <a:sym typeface="Helvetica"/>
                </a:rPr>
                <a:t>gt</a:t>
              </a:r>
              <a:r>
                <a:t> will preserve the same footnote mark</a:t>
              </a:r>
            </a:p>
          </p:txBody>
        </p:sp>
        <p:sp>
          <p:nvSpPr>
            <p:cNvPr id="649" name="1"/>
            <p:cNvSpPr txBox="1"/>
            <p:nvPr/>
          </p:nvSpPr>
          <p:spPr>
            <a:xfrm>
              <a:off x="2153299" y="1642649"/>
              <a:ext cx="225934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b">
              <a:normAutofit fontScale="100000" lnSpcReduction="0"/>
            </a:bodyPr>
            <a:lstStyle>
              <a:lvl1pPr>
                <a:defRPr b="0" i="1" spc="155" sz="1300">
                  <a:solidFill>
                    <a:srgbClr val="4E4E4E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650" name="Base coupe"/>
            <p:cNvSpPr txBox="1"/>
            <p:nvPr/>
          </p:nvSpPr>
          <p:spPr>
            <a:xfrm>
              <a:off x="888348" y="1664735"/>
              <a:ext cx="1388785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b">
              <a:normAutofit fontScale="100000" lnSpcReduction="0"/>
            </a:bodyPr>
            <a:lstStyle>
              <a:lvl1pPr>
                <a:defRPr b="0" cap="none" spc="0" sz="1900">
                  <a:solidFill>
                    <a:srgbClr val="4E4E4E"/>
                  </a:solidFill>
                </a:defRPr>
              </a:lvl1pPr>
            </a:lstStyle>
            <a:p>
              <a:pPr/>
              <a:r>
                <a:t>Base coupe</a:t>
              </a:r>
            </a:p>
          </p:txBody>
        </p:sp>
        <p:sp>
          <p:nvSpPr>
            <p:cNvPr id="651" name="GT coupe"/>
            <p:cNvSpPr txBox="1"/>
            <p:nvPr/>
          </p:nvSpPr>
          <p:spPr>
            <a:xfrm>
              <a:off x="1127783" y="2195581"/>
              <a:ext cx="1169635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b">
              <a:normAutofit fontScale="100000" lnSpcReduction="0"/>
            </a:bodyPr>
            <a:lstStyle>
              <a:lvl1pPr>
                <a:defRPr b="0" cap="none" spc="0" sz="1900">
                  <a:solidFill>
                    <a:srgbClr val="4E4E4E"/>
                  </a:solidFill>
                </a:defRPr>
              </a:lvl1pPr>
            </a:lstStyle>
            <a:p>
              <a:pPr/>
              <a:r>
                <a:t>GT coupe</a:t>
              </a:r>
            </a:p>
          </p:txBody>
        </p:sp>
        <p:sp>
          <p:nvSpPr>
            <p:cNvPr id="652" name="Line"/>
            <p:cNvSpPr/>
            <p:nvPr/>
          </p:nvSpPr>
          <p:spPr>
            <a:xfrm>
              <a:off x="881034" y="1595456"/>
              <a:ext cx="1505513" cy="1"/>
            </a:xfrm>
            <a:prstGeom prst="line">
              <a:avLst/>
            </a:prstGeom>
            <a:noFill/>
            <a:ln w="254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53" name="Line"/>
            <p:cNvSpPr/>
            <p:nvPr/>
          </p:nvSpPr>
          <p:spPr>
            <a:xfrm>
              <a:off x="881034" y="2654112"/>
              <a:ext cx="1505513" cy="1"/>
            </a:xfrm>
            <a:prstGeom prst="line">
              <a:avLst/>
            </a:prstGeom>
            <a:noFill/>
            <a:ln w="254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54" name="Line"/>
            <p:cNvSpPr/>
            <p:nvPr/>
          </p:nvSpPr>
          <p:spPr>
            <a:xfrm>
              <a:off x="873802" y="2115408"/>
              <a:ext cx="1505513" cy="1"/>
            </a:xfrm>
            <a:prstGeom prst="line">
              <a:avLst/>
            </a:prstGeom>
            <a:noFill/>
            <a:ln w="127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55" name="1"/>
            <p:cNvSpPr txBox="1"/>
            <p:nvPr/>
          </p:nvSpPr>
          <p:spPr>
            <a:xfrm>
              <a:off x="2165664" y="2165833"/>
              <a:ext cx="225934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b">
              <a:normAutofit fontScale="100000" lnSpcReduction="0"/>
            </a:bodyPr>
            <a:lstStyle>
              <a:lvl1pPr>
                <a:defRPr b="0" i="1" spc="155" sz="1300">
                  <a:solidFill>
                    <a:srgbClr val="4E4E4E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656" name="These coupes"/>
            <p:cNvSpPr txBox="1"/>
            <p:nvPr/>
          </p:nvSpPr>
          <p:spPr>
            <a:xfrm>
              <a:off x="986707" y="2691565"/>
              <a:ext cx="1630084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b">
              <a:normAutofit fontScale="100000" lnSpcReduction="0"/>
            </a:bodyPr>
            <a:lstStyle>
              <a:lvl1pPr>
                <a:defRPr b="0" cap="none" spc="0" sz="1900">
                  <a:solidFill>
                    <a:srgbClr val="4E4E4E"/>
                  </a:solidFill>
                </a:defRPr>
              </a:lvl1pPr>
            </a:lstStyle>
            <a:p>
              <a:pPr/>
              <a:r>
                <a:t>These coupes</a:t>
              </a:r>
            </a:p>
          </p:txBody>
        </p:sp>
        <p:sp>
          <p:nvSpPr>
            <p:cNvPr id="657" name="1"/>
            <p:cNvSpPr txBox="1"/>
            <p:nvPr/>
          </p:nvSpPr>
          <p:spPr>
            <a:xfrm>
              <a:off x="868173" y="2646886"/>
              <a:ext cx="225934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b">
              <a:normAutofit fontScale="100000" lnSpcReduction="0"/>
            </a:bodyPr>
            <a:lstStyle>
              <a:lvl1pPr>
                <a:defRPr b="0" i="1" spc="155" sz="1300">
                  <a:solidFill>
                    <a:srgbClr val="4E4E4E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658" name="Rectangle"/>
            <p:cNvSpPr/>
            <p:nvPr/>
          </p:nvSpPr>
          <p:spPr>
            <a:xfrm>
              <a:off x="2034429" y="2784393"/>
              <a:ext cx="353600" cy="305119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59" name="Rectangle"/>
            <p:cNvSpPr/>
            <p:nvPr/>
          </p:nvSpPr>
          <p:spPr>
            <a:xfrm>
              <a:off x="2382127" y="2735856"/>
              <a:ext cx="353600" cy="3051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687" name="Group"/>
          <p:cNvGrpSpPr/>
          <p:nvPr/>
        </p:nvGrpSpPr>
        <p:grpSpPr>
          <a:xfrm>
            <a:off x="15383448" y="5466554"/>
            <a:ext cx="8312957" cy="4768024"/>
            <a:chOff x="0" y="0"/>
            <a:chExt cx="8312956" cy="4768022"/>
          </a:xfrm>
        </p:grpSpPr>
        <p:grpSp>
          <p:nvGrpSpPr>
            <p:cNvPr id="663" name="Group"/>
            <p:cNvGrpSpPr/>
            <p:nvPr/>
          </p:nvGrpSpPr>
          <p:grpSpPr>
            <a:xfrm>
              <a:off x="862948" y="3184422"/>
              <a:ext cx="3273423" cy="438381"/>
              <a:chOff x="0" y="0"/>
              <a:chExt cx="3273422" cy="438380"/>
            </a:xfrm>
          </p:grpSpPr>
          <p:sp>
            <p:nvSpPr>
              <p:cNvPr id="661" name="Base models tend to"/>
              <p:cNvSpPr txBox="1"/>
              <p:nvPr/>
            </p:nvSpPr>
            <p:spPr>
              <a:xfrm>
                <a:off x="118533" y="44680"/>
                <a:ext cx="3154890" cy="393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>
                  <a:defRPr b="0" cap="none" spc="0" sz="19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Base models tend to</a:t>
                </a:r>
              </a:p>
            </p:txBody>
          </p:sp>
          <p:sp>
            <p:nvSpPr>
              <p:cNvPr id="662" name="2"/>
              <p:cNvSpPr txBox="1"/>
              <p:nvPr/>
            </p:nvSpPr>
            <p:spPr>
              <a:xfrm>
                <a:off x="0" y="0"/>
                <a:ext cx="225933" cy="304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b">
                <a:normAutofit fontScale="100000" lnSpcReduction="0"/>
              </a:bodyPr>
              <a:lstStyle>
                <a:lvl1pPr>
                  <a:defRPr b="0" i="1" spc="155" sz="13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2</a:t>
                </a:r>
              </a:p>
            </p:txBody>
          </p:sp>
        </p:grpSp>
        <p:grpSp>
          <p:nvGrpSpPr>
            <p:cNvPr id="666" name="Group"/>
            <p:cNvGrpSpPr/>
            <p:nvPr/>
          </p:nvGrpSpPr>
          <p:grpSpPr>
            <a:xfrm>
              <a:off x="862948" y="3566162"/>
              <a:ext cx="3273423" cy="438382"/>
              <a:chOff x="0" y="0"/>
              <a:chExt cx="3273422" cy="438380"/>
            </a:xfrm>
          </p:grpSpPr>
          <p:sp>
            <p:nvSpPr>
              <p:cNvPr id="664" name="This is the only option"/>
              <p:cNvSpPr txBox="1"/>
              <p:nvPr/>
            </p:nvSpPr>
            <p:spPr>
              <a:xfrm>
                <a:off x="118533" y="44680"/>
                <a:ext cx="3154890" cy="393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>
                  <a:defRPr b="0" cap="none" spc="0" sz="19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This is the only option</a:t>
                </a:r>
              </a:p>
            </p:txBody>
          </p:sp>
          <p:sp>
            <p:nvSpPr>
              <p:cNvPr id="665" name="3"/>
              <p:cNvSpPr txBox="1"/>
              <p:nvPr/>
            </p:nvSpPr>
            <p:spPr>
              <a:xfrm>
                <a:off x="0" y="0"/>
                <a:ext cx="225933" cy="304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b">
                <a:normAutofit fontScale="100000" lnSpcReduction="0"/>
              </a:bodyPr>
              <a:lstStyle>
                <a:lvl1pPr>
                  <a:defRPr b="0" i="1" spc="155" sz="13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</p:grpSp>
        <p:grpSp>
          <p:nvGrpSpPr>
            <p:cNvPr id="669" name="Group"/>
            <p:cNvGrpSpPr/>
            <p:nvPr/>
          </p:nvGrpSpPr>
          <p:grpSpPr>
            <a:xfrm>
              <a:off x="862948" y="3947903"/>
              <a:ext cx="3273423" cy="438381"/>
              <a:chOff x="0" y="0"/>
              <a:chExt cx="3273422" cy="438380"/>
            </a:xfrm>
          </p:grpSpPr>
          <p:sp>
            <p:nvSpPr>
              <p:cNvPr id="667" name="Although labeled as a"/>
              <p:cNvSpPr txBox="1"/>
              <p:nvPr/>
            </p:nvSpPr>
            <p:spPr>
              <a:xfrm>
                <a:off x="118533" y="44680"/>
                <a:ext cx="3154890" cy="393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>
                  <a:defRPr b="0" cap="none" spc="0" sz="19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Although labeled as a</a:t>
                </a:r>
              </a:p>
            </p:txBody>
          </p:sp>
          <p:sp>
            <p:nvSpPr>
              <p:cNvPr id="668" name="4"/>
              <p:cNvSpPr txBox="1"/>
              <p:nvPr/>
            </p:nvSpPr>
            <p:spPr>
              <a:xfrm>
                <a:off x="0" y="0"/>
                <a:ext cx="225933" cy="304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b">
                <a:normAutofit fontScale="100000" lnSpcReduction="0"/>
              </a:bodyPr>
              <a:lstStyle>
                <a:lvl1pPr>
                  <a:defRPr b="0" i="1" spc="155" sz="13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4</a:t>
                </a:r>
              </a:p>
            </p:txBody>
          </p:sp>
        </p:grpSp>
        <p:grpSp>
          <p:nvGrpSpPr>
            <p:cNvPr id="672" name="Group"/>
            <p:cNvGrpSpPr/>
            <p:nvPr/>
          </p:nvGrpSpPr>
          <p:grpSpPr>
            <a:xfrm>
              <a:off x="862948" y="4329642"/>
              <a:ext cx="3273423" cy="438381"/>
              <a:chOff x="0" y="0"/>
              <a:chExt cx="3273422" cy="438380"/>
            </a:xfrm>
          </p:grpSpPr>
          <p:sp>
            <p:nvSpPr>
              <p:cNvPr id="670" name="Final year in which the"/>
              <p:cNvSpPr txBox="1"/>
              <p:nvPr/>
            </p:nvSpPr>
            <p:spPr>
              <a:xfrm>
                <a:off x="118533" y="44680"/>
                <a:ext cx="3154890" cy="393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>
                  <a:defRPr b="0" cap="none" spc="0" sz="19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Final year in which the</a:t>
                </a:r>
              </a:p>
            </p:txBody>
          </p:sp>
          <p:sp>
            <p:nvSpPr>
              <p:cNvPr id="671" name="5"/>
              <p:cNvSpPr txBox="1"/>
              <p:nvPr/>
            </p:nvSpPr>
            <p:spPr>
              <a:xfrm>
                <a:off x="0" y="0"/>
                <a:ext cx="225933" cy="304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b">
                <a:normAutofit fontScale="100000" lnSpcReduction="0"/>
              </a:bodyPr>
              <a:lstStyle>
                <a:lvl1pPr>
                  <a:defRPr b="0" i="1" spc="155" sz="13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5</a:t>
                </a:r>
              </a:p>
            </p:txBody>
          </p:sp>
        </p:grpSp>
        <p:sp>
          <p:nvSpPr>
            <p:cNvPr id="673" name="Multiple footnotes can be applied to the same location."/>
            <p:cNvSpPr txBox="1"/>
            <p:nvPr/>
          </p:nvSpPr>
          <p:spPr>
            <a:xfrm>
              <a:off x="0" y="0"/>
              <a:ext cx="7704048" cy="144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0" cap="none" spc="0" sz="4400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 Light"/>
                </a:defRPr>
              </a:lvl1pPr>
            </a:lstStyle>
            <a:p>
              <a:pPr/>
              <a:r>
                <a:t>Multiple footnotes can be applied to the same location.</a:t>
              </a:r>
            </a:p>
          </p:txBody>
        </p:sp>
        <p:sp>
          <p:nvSpPr>
            <p:cNvPr id="674" name="1,2,3"/>
            <p:cNvSpPr txBox="1"/>
            <p:nvPr/>
          </p:nvSpPr>
          <p:spPr>
            <a:xfrm>
              <a:off x="2608571" y="1798446"/>
              <a:ext cx="580563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b">
              <a:normAutofit fontScale="100000" lnSpcReduction="0"/>
            </a:bodyPr>
            <a:lstStyle>
              <a:lvl1pPr>
                <a:defRPr b="0" i="1" spc="155" sz="1300">
                  <a:solidFill>
                    <a:srgbClr val="4E4E4E"/>
                  </a:solidFill>
                </a:defRPr>
              </a:lvl1pPr>
            </a:lstStyle>
            <a:p>
              <a:pPr/>
              <a:r>
                <a:t>1,2,3</a:t>
              </a:r>
            </a:p>
          </p:txBody>
        </p:sp>
        <p:sp>
          <p:nvSpPr>
            <p:cNvPr id="675" name="Base coupe"/>
            <p:cNvSpPr txBox="1"/>
            <p:nvPr/>
          </p:nvSpPr>
          <p:spPr>
            <a:xfrm>
              <a:off x="1343621" y="1820532"/>
              <a:ext cx="1388785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b">
              <a:normAutofit fontScale="100000" lnSpcReduction="0"/>
            </a:bodyPr>
            <a:lstStyle>
              <a:lvl1pPr>
                <a:defRPr b="0" cap="none" spc="0" sz="1900">
                  <a:solidFill>
                    <a:srgbClr val="4E4E4E"/>
                  </a:solidFill>
                </a:defRPr>
              </a:lvl1pPr>
            </a:lstStyle>
            <a:p>
              <a:pPr/>
              <a:r>
                <a:t>Base coupe</a:t>
              </a:r>
            </a:p>
          </p:txBody>
        </p:sp>
        <p:sp>
          <p:nvSpPr>
            <p:cNvPr id="676" name="GT coupe"/>
            <p:cNvSpPr txBox="1"/>
            <p:nvPr/>
          </p:nvSpPr>
          <p:spPr>
            <a:xfrm>
              <a:off x="1583056" y="2351378"/>
              <a:ext cx="1169635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b">
              <a:normAutofit fontScale="100000" lnSpcReduction="0"/>
            </a:bodyPr>
            <a:lstStyle>
              <a:lvl1pPr>
                <a:defRPr b="0" cap="none" spc="0" sz="1900">
                  <a:solidFill>
                    <a:srgbClr val="4E4E4E"/>
                  </a:solidFill>
                </a:defRPr>
              </a:lvl1pPr>
            </a:lstStyle>
            <a:p>
              <a:pPr/>
              <a:r>
                <a:t>GT coupe</a:t>
              </a:r>
            </a:p>
          </p:txBody>
        </p:sp>
        <p:sp>
          <p:nvSpPr>
            <p:cNvPr id="677" name="Line"/>
            <p:cNvSpPr/>
            <p:nvPr/>
          </p:nvSpPr>
          <p:spPr>
            <a:xfrm>
              <a:off x="875810" y="1751252"/>
              <a:ext cx="2331803" cy="1"/>
            </a:xfrm>
            <a:prstGeom prst="line">
              <a:avLst/>
            </a:prstGeom>
            <a:noFill/>
            <a:ln w="254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78" name="Line"/>
            <p:cNvSpPr/>
            <p:nvPr/>
          </p:nvSpPr>
          <p:spPr>
            <a:xfrm>
              <a:off x="875810" y="2809909"/>
              <a:ext cx="2331803" cy="1"/>
            </a:xfrm>
            <a:prstGeom prst="line">
              <a:avLst/>
            </a:prstGeom>
            <a:noFill/>
            <a:ln w="254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79" name="Line"/>
            <p:cNvSpPr/>
            <p:nvPr/>
          </p:nvSpPr>
          <p:spPr>
            <a:xfrm>
              <a:off x="868577" y="2271205"/>
              <a:ext cx="2346268" cy="1"/>
            </a:xfrm>
            <a:prstGeom prst="line">
              <a:avLst/>
            </a:prstGeom>
            <a:noFill/>
            <a:ln w="127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80" name="1,4,5"/>
            <p:cNvSpPr txBox="1"/>
            <p:nvPr/>
          </p:nvSpPr>
          <p:spPr>
            <a:xfrm>
              <a:off x="2620937" y="2321630"/>
              <a:ext cx="580564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b">
              <a:normAutofit fontScale="100000" lnSpcReduction="0"/>
            </a:bodyPr>
            <a:lstStyle>
              <a:lvl1pPr>
                <a:defRPr b="0" i="1" spc="155" sz="1300">
                  <a:solidFill>
                    <a:srgbClr val="4E4E4E"/>
                  </a:solidFill>
                </a:defRPr>
              </a:lvl1pPr>
            </a:lstStyle>
            <a:p>
              <a:pPr/>
              <a:r>
                <a:t>1,4,5</a:t>
              </a:r>
            </a:p>
          </p:txBody>
        </p:sp>
        <p:grpSp>
          <p:nvGrpSpPr>
            <p:cNvPr id="683" name="Group"/>
            <p:cNvGrpSpPr/>
            <p:nvPr/>
          </p:nvGrpSpPr>
          <p:grpSpPr>
            <a:xfrm>
              <a:off x="862948" y="2802682"/>
              <a:ext cx="3273423" cy="438381"/>
              <a:chOff x="0" y="0"/>
              <a:chExt cx="3273422" cy="438380"/>
            </a:xfrm>
          </p:grpSpPr>
          <p:sp>
            <p:nvSpPr>
              <p:cNvPr id="681" name="These coupes can handle"/>
              <p:cNvSpPr txBox="1"/>
              <p:nvPr/>
            </p:nvSpPr>
            <p:spPr>
              <a:xfrm>
                <a:off x="118533" y="44680"/>
                <a:ext cx="3154890" cy="393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>
                  <a:defRPr b="0" cap="none" spc="0" sz="19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These coupes can handle</a:t>
                </a:r>
              </a:p>
            </p:txBody>
          </p:sp>
          <p:sp>
            <p:nvSpPr>
              <p:cNvPr id="682" name="1"/>
              <p:cNvSpPr txBox="1"/>
              <p:nvPr/>
            </p:nvSpPr>
            <p:spPr>
              <a:xfrm>
                <a:off x="0" y="0"/>
                <a:ext cx="225933" cy="304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b">
                <a:normAutofit fontScale="100000" lnSpcReduction="0"/>
              </a:bodyPr>
              <a:lstStyle>
                <a:lvl1pPr>
                  <a:defRPr b="0" i="1" spc="155" sz="13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1</a:t>
                </a:r>
              </a:p>
            </p:txBody>
          </p:sp>
        </p:grpSp>
        <p:sp>
          <p:nvSpPr>
            <p:cNvPr id="684" name="Rectangle"/>
            <p:cNvSpPr/>
            <p:nvPr/>
          </p:nvSpPr>
          <p:spPr>
            <a:xfrm>
              <a:off x="2846365" y="2869809"/>
              <a:ext cx="353601" cy="186158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85" name="Rectangle"/>
            <p:cNvSpPr/>
            <p:nvPr/>
          </p:nvSpPr>
          <p:spPr>
            <a:xfrm>
              <a:off x="3198237" y="2869794"/>
              <a:ext cx="1060943" cy="18616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86" name="gt can handle complex footnote marks in a logical manner"/>
            <p:cNvSpPr txBox="1"/>
            <p:nvPr/>
          </p:nvSpPr>
          <p:spPr>
            <a:xfrm>
              <a:off x="3802037" y="1711290"/>
              <a:ext cx="4510920" cy="23368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b="0" cap="none" spc="0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r>
                <a:rPr b="1">
                  <a:latin typeface="+mj-lt"/>
                  <a:ea typeface="+mj-ea"/>
                  <a:cs typeface="+mj-cs"/>
                  <a:sym typeface="Helvetica"/>
                </a:rPr>
                <a:t>gt</a:t>
              </a:r>
              <a:r>
                <a:t> can handle complex footnote marks in a logical manner</a:t>
              </a:r>
            </a:p>
          </p:txBody>
        </p:sp>
      </p:grpSp>
      <p:sp>
        <p:nvSpPr>
          <p:cNvPr id="688" name="Rectangle"/>
          <p:cNvSpPr/>
          <p:nvPr/>
        </p:nvSpPr>
        <p:spPr>
          <a:xfrm>
            <a:off x="17417877" y="13391387"/>
            <a:ext cx="353601" cy="305119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689" name="Rectangle"/>
          <p:cNvSpPr/>
          <p:nvPr/>
        </p:nvSpPr>
        <p:spPr>
          <a:xfrm>
            <a:off x="17765576" y="13342850"/>
            <a:ext cx="353600" cy="3051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696" name="Group"/>
          <p:cNvGrpSpPr/>
          <p:nvPr/>
        </p:nvGrpSpPr>
        <p:grpSpPr>
          <a:xfrm>
            <a:off x="15383448" y="10606993"/>
            <a:ext cx="7704049" cy="3437974"/>
            <a:chOff x="0" y="0"/>
            <a:chExt cx="7704047" cy="3437973"/>
          </a:xfrm>
        </p:grpSpPr>
        <p:sp>
          <p:nvSpPr>
            <p:cNvPr id="690" name="You don’t have to use numerals as footnote marks."/>
            <p:cNvSpPr txBox="1"/>
            <p:nvPr/>
          </p:nvSpPr>
          <p:spPr>
            <a:xfrm>
              <a:off x="0" y="0"/>
              <a:ext cx="7704048" cy="144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0" cap="none" spc="0" sz="4400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 Light"/>
                </a:defRPr>
              </a:lvl1pPr>
            </a:lstStyle>
            <a:p>
              <a:pPr/>
              <a:r>
                <a:t>You don’t have to use numerals as footnote marks.</a:t>
              </a:r>
            </a:p>
          </p:txBody>
        </p:sp>
        <p:grpSp>
          <p:nvGrpSpPr>
            <p:cNvPr id="694" name="Group"/>
            <p:cNvGrpSpPr/>
            <p:nvPr/>
          </p:nvGrpSpPr>
          <p:grpSpPr>
            <a:xfrm>
              <a:off x="3341992" y="2167973"/>
              <a:ext cx="4139231" cy="1270001"/>
              <a:chOff x="0" y="508000"/>
              <a:chExt cx="4139229" cy="1270000"/>
            </a:xfrm>
          </p:grpSpPr>
          <p:sp>
            <p:nvSpPr>
              <p:cNvPr id="691" name="1,2,3"/>
              <p:cNvSpPr/>
              <p:nvPr/>
            </p:nvSpPr>
            <p:spPr>
              <a:xfrm>
                <a:off x="0" y="508000"/>
                <a:ext cx="1270000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b">
                <a:normAutofit fontScale="100000" lnSpcReduction="0"/>
              </a:bodyPr>
              <a:lstStyle/>
              <a:p>
                <a:pPr>
                  <a:defRPr b="0" i="1" spc="0" sz="2700">
                    <a:solidFill>
                      <a:srgbClr val="4E4E4E"/>
                    </a:solidFill>
                  </a:defRPr>
                </a:pPr>
                <a:r>
                  <a:t>1</a:t>
                </a:r>
                <a:r>
                  <a:rPr i="0"/>
                  <a:t>,</a:t>
                </a:r>
                <a:r>
                  <a:t>2</a:t>
                </a:r>
                <a:r>
                  <a:rPr i="0"/>
                  <a:t>,</a:t>
                </a:r>
                <a:r>
                  <a:t>3</a:t>
                </a:r>
              </a:p>
            </p:txBody>
          </p:sp>
          <p:sp>
            <p:nvSpPr>
              <p:cNvPr id="692" name="a,b,c"/>
              <p:cNvSpPr/>
              <p:nvPr/>
            </p:nvSpPr>
            <p:spPr>
              <a:xfrm>
                <a:off x="1477058" y="5080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b">
                <a:normAutofit fontScale="100000" lnSpcReduction="0"/>
              </a:bodyPr>
              <a:lstStyle/>
              <a:p>
                <a:pPr>
                  <a:defRPr b="0" cap="none" i="1" spc="0" sz="2700">
                    <a:solidFill>
                      <a:srgbClr val="4E4E4E"/>
                    </a:solidFill>
                  </a:defRPr>
                </a:pPr>
                <a:r>
                  <a:t>a</a:t>
                </a:r>
                <a:r>
                  <a:rPr i="0"/>
                  <a:t>,</a:t>
                </a:r>
                <a:r>
                  <a:t>b</a:t>
                </a:r>
                <a:r>
                  <a:rPr i="0"/>
                  <a:t>,</a:t>
                </a:r>
                <a:r>
                  <a:t>c</a:t>
                </a:r>
              </a:p>
            </p:txBody>
          </p:sp>
          <p:sp>
            <p:nvSpPr>
              <p:cNvPr id="693" name="*,†,††,¶"/>
              <p:cNvSpPr/>
              <p:nvPr/>
            </p:nvSpPr>
            <p:spPr>
              <a:xfrm>
                <a:off x="2869229" y="5080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b">
                <a:normAutofit fontScale="100000" lnSpcReduction="0"/>
              </a:bodyPr>
              <a:lstStyle/>
              <a:p>
                <a:pPr>
                  <a:defRPr b="0" spc="0" sz="2700">
                    <a:solidFill>
                      <a:srgbClr val="4E4E4E"/>
                    </a:solidFill>
                  </a:defRPr>
                </a:pPr>
                <a:r>
                  <a:t>*,</a:t>
                </a:r>
                <a:r>
                  <a:rPr baseline="31999"/>
                  <a:t>†</a:t>
                </a:r>
                <a:r>
                  <a:t>,</a:t>
                </a:r>
                <a:r>
                  <a:rPr baseline="31999"/>
                  <a:t>††</a:t>
                </a:r>
                <a:r>
                  <a:t>,</a:t>
                </a:r>
                <a:r>
                  <a:rPr baseline="31999"/>
                  <a:t>¶</a:t>
                </a:r>
              </a:p>
            </p:txBody>
          </p:sp>
        </p:grpSp>
        <p:sp>
          <p:nvSpPr>
            <p:cNvPr id="695" name="some options:"/>
            <p:cNvSpPr txBox="1"/>
            <p:nvPr/>
          </p:nvSpPr>
          <p:spPr>
            <a:xfrm>
              <a:off x="18470" y="1573021"/>
              <a:ext cx="3401792" cy="660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0" cap="none" spc="0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 Light"/>
                </a:defRPr>
              </a:lvl1pPr>
            </a:lstStyle>
            <a:p>
              <a:pPr/>
              <a:r>
                <a:t>some options: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800">
        <p:dissolv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The gt Package Formalizes the Parts of a Table"/>
          <p:cNvSpPr txBox="1"/>
          <p:nvPr/>
        </p:nvSpPr>
        <p:spPr>
          <a:xfrm>
            <a:off x="1248475" y="6426195"/>
            <a:ext cx="21859232" cy="863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i="1" spc="0" sz="5000">
                <a:solidFill>
                  <a:srgbClr val="53585F"/>
                </a:solidFill>
              </a:defRPr>
            </a:pPr>
            <a:r>
              <a:t>The </a:t>
            </a:r>
            <a:r>
              <a:rPr b="1"/>
              <a:t>gt</a:t>
            </a:r>
            <a:r>
              <a:t> Package Formalizes the Parts of a Table</a:t>
            </a:r>
          </a:p>
        </p:txBody>
      </p:sp>
      <p:sp>
        <p:nvSpPr>
          <p:cNvPr id="699" name="and we can use as many or as few as we need"/>
          <p:cNvSpPr txBox="1"/>
          <p:nvPr/>
        </p:nvSpPr>
        <p:spPr>
          <a:xfrm>
            <a:off x="1248475" y="7536129"/>
            <a:ext cx="21859232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i="1" spc="0" sz="4000">
                <a:solidFill>
                  <a:srgbClr val="53585F"/>
                </a:solidFill>
              </a:defRPr>
            </a:lvl1pPr>
          </a:lstStyle>
          <a:p>
            <a:pPr/>
            <a:r>
              <a:t>and we can use as many or as few as we need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800">
        <p:dissolv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Rectangle"/>
          <p:cNvSpPr/>
          <p:nvPr/>
        </p:nvSpPr>
        <p:spPr>
          <a:xfrm>
            <a:off x="8740623" y="3975455"/>
            <a:ext cx="3507024" cy="1546836"/>
          </a:xfrm>
          <a:prstGeom prst="rect">
            <a:avLst/>
          </a:prstGeom>
          <a:solidFill>
            <a:srgbClr val="BDDD5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02" name="Rectangle"/>
          <p:cNvSpPr/>
          <p:nvPr/>
        </p:nvSpPr>
        <p:spPr>
          <a:xfrm>
            <a:off x="8741535" y="5523052"/>
            <a:ext cx="3505201" cy="4468232"/>
          </a:xfrm>
          <a:prstGeom prst="rect">
            <a:avLst/>
          </a:prstGeom>
          <a:solidFill>
            <a:srgbClr val="E1F19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03" name="Rectangle"/>
          <p:cNvSpPr/>
          <p:nvPr/>
        </p:nvSpPr>
        <p:spPr>
          <a:xfrm>
            <a:off x="8962860" y="5715999"/>
            <a:ext cx="3098438" cy="4043757"/>
          </a:xfrm>
          <a:prstGeom prst="rect">
            <a:avLst/>
          </a:prstGeom>
          <a:solidFill>
            <a:srgbClr val="FCFFC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04" name="stub…"/>
          <p:cNvSpPr txBox="1"/>
          <p:nvPr/>
        </p:nvSpPr>
        <p:spPr>
          <a:xfrm>
            <a:off x="6892558" y="4149432"/>
            <a:ext cx="1625601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stub</a:t>
            </a:r>
          </a:p>
          <a:p>
            <a: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head</a:t>
            </a:r>
          </a:p>
        </p:txBody>
      </p:sp>
      <p:sp>
        <p:nvSpPr>
          <p:cNvPr id="705" name="stub"/>
          <p:cNvSpPr txBox="1"/>
          <p:nvPr/>
        </p:nvSpPr>
        <p:spPr>
          <a:xfrm>
            <a:off x="6892558" y="7382277"/>
            <a:ext cx="16256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lvl1pPr>
          </a:lstStyle>
          <a:p>
            <a:pPr/>
            <a:r>
              <a:t>stub</a:t>
            </a:r>
          </a:p>
        </p:txBody>
      </p:sp>
      <p:sp>
        <p:nvSpPr>
          <p:cNvPr id="706" name="row label"/>
          <p:cNvSpPr txBox="1"/>
          <p:nvPr/>
        </p:nvSpPr>
        <p:spPr>
          <a:xfrm>
            <a:off x="9096764" y="6043632"/>
            <a:ext cx="279474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row label</a:t>
            </a:r>
          </a:p>
        </p:txBody>
      </p:sp>
      <p:sp>
        <p:nvSpPr>
          <p:cNvPr id="707" name="row label"/>
          <p:cNvSpPr txBox="1"/>
          <p:nvPr/>
        </p:nvSpPr>
        <p:spPr>
          <a:xfrm>
            <a:off x="9096541" y="6954788"/>
            <a:ext cx="279518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row label</a:t>
            </a:r>
          </a:p>
        </p:txBody>
      </p:sp>
      <p:sp>
        <p:nvSpPr>
          <p:cNvPr id="708" name="row label"/>
          <p:cNvSpPr txBox="1"/>
          <p:nvPr/>
        </p:nvSpPr>
        <p:spPr>
          <a:xfrm>
            <a:off x="9098993" y="7865944"/>
            <a:ext cx="279028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row label</a:t>
            </a:r>
          </a:p>
        </p:txBody>
      </p:sp>
      <p:sp>
        <p:nvSpPr>
          <p:cNvPr id="709" name="row label"/>
          <p:cNvSpPr txBox="1"/>
          <p:nvPr/>
        </p:nvSpPr>
        <p:spPr>
          <a:xfrm>
            <a:off x="9098324" y="8777099"/>
            <a:ext cx="27916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row label</a:t>
            </a:r>
          </a:p>
        </p:txBody>
      </p:sp>
      <p:sp>
        <p:nvSpPr>
          <p:cNvPr id="710" name="Rectangle"/>
          <p:cNvSpPr/>
          <p:nvPr/>
        </p:nvSpPr>
        <p:spPr>
          <a:xfrm>
            <a:off x="8962860" y="4224502"/>
            <a:ext cx="3098438" cy="1048742"/>
          </a:xfrm>
          <a:prstGeom prst="rect">
            <a:avLst/>
          </a:prstGeom>
          <a:solidFill>
            <a:srgbClr val="F5E85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11" name="stubhead label"/>
          <p:cNvSpPr txBox="1"/>
          <p:nvPr/>
        </p:nvSpPr>
        <p:spPr>
          <a:xfrm>
            <a:off x="9096764" y="4206582"/>
            <a:ext cx="2794742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stubhead label</a:t>
            </a:r>
          </a:p>
        </p:txBody>
      </p:sp>
      <p:sp>
        <p:nvSpPr>
          <p:cNvPr id="712" name="Rectangle"/>
          <p:cNvSpPr/>
          <p:nvPr/>
        </p:nvSpPr>
        <p:spPr>
          <a:xfrm>
            <a:off x="6730603" y="5526313"/>
            <a:ext cx="10922794" cy="4468232"/>
          </a:xfrm>
          <a:prstGeom prst="rect">
            <a:avLst/>
          </a:prstGeom>
          <a:solidFill>
            <a:srgbClr val="CAE4F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13" name="Rectangle"/>
          <p:cNvSpPr/>
          <p:nvPr/>
        </p:nvSpPr>
        <p:spPr>
          <a:xfrm>
            <a:off x="6730603" y="3975455"/>
            <a:ext cx="10922794" cy="1546836"/>
          </a:xfrm>
          <a:prstGeom prst="rect">
            <a:avLst/>
          </a:prstGeom>
          <a:solidFill>
            <a:srgbClr val="F9DAC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14" name="Rectangle"/>
          <p:cNvSpPr/>
          <p:nvPr/>
        </p:nvSpPr>
        <p:spPr>
          <a:xfrm>
            <a:off x="6977198" y="4224502"/>
            <a:ext cx="10429604" cy="1048742"/>
          </a:xfrm>
          <a:prstGeom prst="rect">
            <a:avLst/>
          </a:prstGeom>
          <a:solidFill>
            <a:srgbClr val="A2E5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15" name="Line"/>
          <p:cNvSpPr/>
          <p:nvPr/>
        </p:nvSpPr>
        <p:spPr>
          <a:xfrm flipV="1">
            <a:off x="7157655" y="4229390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16" name="Line"/>
          <p:cNvSpPr/>
          <p:nvPr/>
        </p:nvSpPr>
        <p:spPr>
          <a:xfrm flipV="1">
            <a:off x="10510768" y="4229389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17" name="Line"/>
          <p:cNvSpPr/>
          <p:nvPr/>
        </p:nvSpPr>
        <p:spPr>
          <a:xfrm flipV="1">
            <a:off x="13863881" y="4229389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18" name="Line"/>
          <p:cNvSpPr/>
          <p:nvPr/>
        </p:nvSpPr>
        <p:spPr>
          <a:xfrm flipV="1">
            <a:off x="17216994" y="4229389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19" name="Line"/>
          <p:cNvSpPr/>
          <p:nvPr/>
        </p:nvSpPr>
        <p:spPr>
          <a:xfrm>
            <a:off x="7146998" y="9560189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20" name="Line"/>
          <p:cNvSpPr/>
          <p:nvPr/>
        </p:nvSpPr>
        <p:spPr>
          <a:xfrm>
            <a:off x="7146998" y="8649033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21" name="Line"/>
          <p:cNvSpPr/>
          <p:nvPr/>
        </p:nvSpPr>
        <p:spPr>
          <a:xfrm>
            <a:off x="7146998" y="7737877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22" name="Line"/>
          <p:cNvSpPr/>
          <p:nvPr/>
        </p:nvSpPr>
        <p:spPr>
          <a:xfrm>
            <a:off x="7146998" y="6823061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23" name="Line"/>
          <p:cNvSpPr/>
          <p:nvPr/>
        </p:nvSpPr>
        <p:spPr>
          <a:xfrm>
            <a:off x="7146998" y="5913071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24" name="table body"/>
          <p:cNvSpPr txBox="1"/>
          <p:nvPr/>
        </p:nvSpPr>
        <p:spPr>
          <a:xfrm>
            <a:off x="17844796" y="7382277"/>
            <a:ext cx="359427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000">
                <a:solidFill>
                  <a:srgbClr val="53585F"/>
                </a:solidFill>
              </a:defRPr>
            </a:lvl1pPr>
          </a:lstStyle>
          <a:p>
            <a:pPr/>
            <a:r>
              <a:t>table body</a:t>
            </a:r>
          </a:p>
        </p:txBody>
      </p:sp>
      <p:sp>
        <p:nvSpPr>
          <p:cNvPr id="725" name="column labels"/>
          <p:cNvSpPr txBox="1"/>
          <p:nvPr/>
        </p:nvSpPr>
        <p:spPr>
          <a:xfrm>
            <a:off x="17844796" y="4393272"/>
            <a:ext cx="359427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000">
                <a:solidFill>
                  <a:srgbClr val="53585F"/>
                </a:solidFill>
              </a:defRPr>
            </a:lvl1pPr>
          </a:lstStyle>
          <a:p>
            <a:pPr/>
            <a:r>
              <a:t>column labels</a:t>
            </a:r>
          </a:p>
        </p:txBody>
      </p:sp>
      <p:sp>
        <p:nvSpPr>
          <p:cNvPr id="726" name="cell"/>
          <p:cNvSpPr txBox="1"/>
          <p:nvPr/>
        </p:nvSpPr>
        <p:spPr>
          <a:xfrm>
            <a:off x="7896745" y="6047294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727" name="cell"/>
          <p:cNvSpPr txBox="1"/>
          <p:nvPr/>
        </p:nvSpPr>
        <p:spPr>
          <a:xfrm>
            <a:off x="7896745" y="6958449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728" name="cell"/>
          <p:cNvSpPr txBox="1"/>
          <p:nvPr/>
        </p:nvSpPr>
        <p:spPr>
          <a:xfrm>
            <a:off x="7896745" y="7869605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729" name="cell"/>
          <p:cNvSpPr txBox="1"/>
          <p:nvPr/>
        </p:nvSpPr>
        <p:spPr>
          <a:xfrm>
            <a:off x="7896745" y="8780760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730" name="cell"/>
          <p:cNvSpPr txBox="1"/>
          <p:nvPr/>
        </p:nvSpPr>
        <p:spPr>
          <a:xfrm>
            <a:off x="11254533" y="6043632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731" name="cell"/>
          <p:cNvSpPr txBox="1"/>
          <p:nvPr/>
        </p:nvSpPr>
        <p:spPr>
          <a:xfrm>
            <a:off x="11254533" y="6954788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732" name="cell"/>
          <p:cNvSpPr txBox="1"/>
          <p:nvPr/>
        </p:nvSpPr>
        <p:spPr>
          <a:xfrm>
            <a:off x="11254533" y="7865944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733" name="cell"/>
          <p:cNvSpPr txBox="1"/>
          <p:nvPr/>
        </p:nvSpPr>
        <p:spPr>
          <a:xfrm>
            <a:off x="11254533" y="8777099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734" name="cell"/>
          <p:cNvSpPr txBox="1"/>
          <p:nvPr/>
        </p:nvSpPr>
        <p:spPr>
          <a:xfrm>
            <a:off x="14598296" y="6043632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735" name="cell"/>
          <p:cNvSpPr txBox="1"/>
          <p:nvPr/>
        </p:nvSpPr>
        <p:spPr>
          <a:xfrm>
            <a:off x="14598296" y="6954788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736" name="cell"/>
          <p:cNvSpPr txBox="1"/>
          <p:nvPr/>
        </p:nvSpPr>
        <p:spPr>
          <a:xfrm>
            <a:off x="14598296" y="7865944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737" name="cell"/>
          <p:cNvSpPr txBox="1"/>
          <p:nvPr/>
        </p:nvSpPr>
        <p:spPr>
          <a:xfrm>
            <a:off x="14598296" y="8777100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738" name="column…"/>
          <p:cNvSpPr txBox="1"/>
          <p:nvPr/>
        </p:nvSpPr>
        <p:spPr>
          <a:xfrm>
            <a:off x="14602972" y="4204781"/>
            <a:ext cx="187493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739" name="column…"/>
          <p:cNvSpPr txBox="1"/>
          <p:nvPr/>
        </p:nvSpPr>
        <p:spPr>
          <a:xfrm>
            <a:off x="11254533" y="4204781"/>
            <a:ext cx="1874934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740" name="column…"/>
          <p:cNvSpPr txBox="1"/>
          <p:nvPr/>
        </p:nvSpPr>
        <p:spPr>
          <a:xfrm>
            <a:off x="7892070" y="4204781"/>
            <a:ext cx="187493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741" name="Line"/>
          <p:cNvSpPr/>
          <p:nvPr/>
        </p:nvSpPr>
        <p:spPr>
          <a:xfrm>
            <a:off x="8962860" y="5913071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42" name="Line"/>
          <p:cNvSpPr/>
          <p:nvPr/>
        </p:nvSpPr>
        <p:spPr>
          <a:xfrm>
            <a:off x="8962860" y="6823061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43" name="Line"/>
          <p:cNvSpPr/>
          <p:nvPr/>
        </p:nvSpPr>
        <p:spPr>
          <a:xfrm>
            <a:off x="8962860" y="7737877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44" name="Line"/>
          <p:cNvSpPr/>
          <p:nvPr/>
        </p:nvSpPr>
        <p:spPr>
          <a:xfrm>
            <a:off x="8962860" y="8649033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45" name="Line"/>
          <p:cNvSpPr/>
          <p:nvPr/>
        </p:nvSpPr>
        <p:spPr>
          <a:xfrm>
            <a:off x="8962860" y="9560189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46" name="The Structural Parts of a gt Table"/>
          <p:cNvSpPr txBox="1"/>
          <p:nvPr/>
        </p:nvSpPr>
        <p:spPr>
          <a:xfrm>
            <a:off x="7488285" y="774690"/>
            <a:ext cx="9407430" cy="863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/>
          <a:p>
            <a:pPr algn="ctr">
              <a:defRPr b="0" cap="none" i="1" spc="0" sz="5000">
                <a:solidFill>
                  <a:srgbClr val="53585F"/>
                </a:solidFill>
              </a:defRPr>
            </a:pPr>
            <a:r>
              <a:t>The Structural Parts of a </a:t>
            </a:r>
            <a:r>
              <a:rPr b="1"/>
              <a:t>gt</a:t>
            </a:r>
            <a:r>
              <a:t> Table</a:t>
            </a:r>
          </a:p>
        </p:txBody>
      </p:sp>
      <p:sp>
        <p:nvSpPr>
          <p:cNvPr id="747" name="This is the most basic form of a gt table:"/>
          <p:cNvSpPr txBox="1"/>
          <p:nvPr/>
        </p:nvSpPr>
        <p:spPr>
          <a:xfrm>
            <a:off x="3934266" y="2544047"/>
            <a:ext cx="16515468" cy="774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This is the most basic form of a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 table: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4" name="Group"/>
          <p:cNvGrpSpPr/>
          <p:nvPr/>
        </p:nvGrpSpPr>
        <p:grpSpPr>
          <a:xfrm>
            <a:off x="4994887" y="3980983"/>
            <a:ext cx="14427395" cy="2123982"/>
            <a:chOff x="0" y="0"/>
            <a:chExt cx="14427393" cy="2123981"/>
          </a:xfrm>
        </p:grpSpPr>
        <p:sp>
          <p:nvSpPr>
            <p:cNvPr id="749" name="Rectangle"/>
            <p:cNvSpPr/>
            <p:nvPr/>
          </p:nvSpPr>
          <p:spPr>
            <a:xfrm>
              <a:off x="0" y="0"/>
              <a:ext cx="14427394" cy="2123982"/>
            </a:xfrm>
            <a:prstGeom prst="rect">
              <a:avLst/>
            </a:prstGeom>
            <a:gradFill flip="none" rotWithShape="1">
              <a:gsLst>
                <a:gs pos="0">
                  <a:srgbClr val="E3C756"/>
                </a:gs>
                <a:gs pos="100000">
                  <a:srgbClr val="D7A949"/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50" name="Rectangle"/>
            <p:cNvSpPr/>
            <p:nvPr/>
          </p:nvSpPr>
          <p:spPr>
            <a:xfrm>
              <a:off x="213425" y="244942"/>
              <a:ext cx="13967375" cy="754736"/>
            </a:xfrm>
            <a:prstGeom prst="rect">
              <a:avLst/>
            </a:prstGeom>
            <a:solidFill>
              <a:srgbClr val="E1C9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51" name="Rectangle"/>
            <p:cNvSpPr/>
            <p:nvPr/>
          </p:nvSpPr>
          <p:spPr>
            <a:xfrm>
              <a:off x="213425" y="1138259"/>
              <a:ext cx="13967375" cy="754735"/>
            </a:xfrm>
            <a:prstGeom prst="rect">
              <a:avLst/>
            </a:prstGeom>
            <a:solidFill>
              <a:srgbClr val="C3CCE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52" name="title"/>
            <p:cNvSpPr txBox="1"/>
            <p:nvPr/>
          </p:nvSpPr>
          <p:spPr>
            <a:xfrm>
              <a:off x="5487628" y="266710"/>
              <a:ext cx="3594276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0" sz="4000">
                  <a:solidFill>
                    <a:srgbClr val="53585F"/>
                  </a:solidFill>
                </a:defRPr>
              </a:lvl1pPr>
            </a:lstStyle>
            <a:p>
              <a:pPr/>
              <a:r>
                <a:t>title</a:t>
              </a:r>
            </a:p>
          </p:txBody>
        </p:sp>
        <p:sp>
          <p:nvSpPr>
            <p:cNvPr id="753" name="subtitle"/>
            <p:cNvSpPr txBox="1"/>
            <p:nvPr/>
          </p:nvSpPr>
          <p:spPr>
            <a:xfrm>
              <a:off x="5487628" y="1160026"/>
              <a:ext cx="3594276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0" sz="4000">
                  <a:solidFill>
                    <a:srgbClr val="53585F"/>
                  </a:solidFill>
                </a:defRPr>
              </a:lvl1pPr>
            </a:lstStyle>
            <a:p>
              <a:pPr/>
              <a:r>
                <a:t>subtitle</a:t>
              </a:r>
            </a:p>
          </p:txBody>
        </p:sp>
      </p:grpSp>
      <p:sp>
        <p:nvSpPr>
          <p:cNvPr id="755" name="Rectangle"/>
          <p:cNvSpPr/>
          <p:nvPr/>
        </p:nvSpPr>
        <p:spPr>
          <a:xfrm>
            <a:off x="4993628" y="3975455"/>
            <a:ext cx="3507023" cy="1546836"/>
          </a:xfrm>
          <a:prstGeom prst="rect">
            <a:avLst/>
          </a:prstGeom>
          <a:solidFill>
            <a:srgbClr val="BDDD5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56" name="Rectangle"/>
          <p:cNvSpPr/>
          <p:nvPr/>
        </p:nvSpPr>
        <p:spPr>
          <a:xfrm>
            <a:off x="4994539" y="5523052"/>
            <a:ext cx="3505201" cy="4468232"/>
          </a:xfrm>
          <a:prstGeom prst="rect">
            <a:avLst/>
          </a:prstGeom>
          <a:solidFill>
            <a:srgbClr val="E1F19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57" name="Rectangle"/>
          <p:cNvSpPr/>
          <p:nvPr/>
        </p:nvSpPr>
        <p:spPr>
          <a:xfrm>
            <a:off x="5215865" y="5715999"/>
            <a:ext cx="3098437" cy="4043757"/>
          </a:xfrm>
          <a:prstGeom prst="rect">
            <a:avLst/>
          </a:prstGeom>
          <a:solidFill>
            <a:srgbClr val="FCFFC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58" name="stub…"/>
          <p:cNvSpPr txBox="1"/>
          <p:nvPr/>
        </p:nvSpPr>
        <p:spPr>
          <a:xfrm>
            <a:off x="3145562" y="4149432"/>
            <a:ext cx="1625601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stub</a:t>
            </a:r>
          </a:p>
          <a:p>
            <a: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head</a:t>
            </a:r>
          </a:p>
        </p:txBody>
      </p:sp>
      <p:sp>
        <p:nvSpPr>
          <p:cNvPr id="759" name="stub"/>
          <p:cNvSpPr txBox="1"/>
          <p:nvPr/>
        </p:nvSpPr>
        <p:spPr>
          <a:xfrm>
            <a:off x="3145562" y="7382277"/>
            <a:ext cx="16256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lvl1pPr>
          </a:lstStyle>
          <a:p>
            <a:pPr/>
            <a:r>
              <a:t>stub</a:t>
            </a:r>
          </a:p>
        </p:txBody>
      </p:sp>
      <p:sp>
        <p:nvSpPr>
          <p:cNvPr id="760" name="row label"/>
          <p:cNvSpPr txBox="1"/>
          <p:nvPr/>
        </p:nvSpPr>
        <p:spPr>
          <a:xfrm>
            <a:off x="5349768" y="6043632"/>
            <a:ext cx="279474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row label</a:t>
            </a:r>
          </a:p>
        </p:txBody>
      </p:sp>
      <p:sp>
        <p:nvSpPr>
          <p:cNvPr id="761" name="row label"/>
          <p:cNvSpPr txBox="1"/>
          <p:nvPr/>
        </p:nvSpPr>
        <p:spPr>
          <a:xfrm>
            <a:off x="5349545" y="6954788"/>
            <a:ext cx="279518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row label</a:t>
            </a:r>
          </a:p>
        </p:txBody>
      </p:sp>
      <p:sp>
        <p:nvSpPr>
          <p:cNvPr id="762" name="row label"/>
          <p:cNvSpPr txBox="1"/>
          <p:nvPr/>
        </p:nvSpPr>
        <p:spPr>
          <a:xfrm>
            <a:off x="5351997" y="7865944"/>
            <a:ext cx="279028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row label</a:t>
            </a:r>
          </a:p>
        </p:txBody>
      </p:sp>
      <p:sp>
        <p:nvSpPr>
          <p:cNvPr id="763" name="row label"/>
          <p:cNvSpPr txBox="1"/>
          <p:nvPr/>
        </p:nvSpPr>
        <p:spPr>
          <a:xfrm>
            <a:off x="5351329" y="8777099"/>
            <a:ext cx="27916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row label</a:t>
            </a:r>
          </a:p>
        </p:txBody>
      </p:sp>
      <p:sp>
        <p:nvSpPr>
          <p:cNvPr id="764" name="Rectangle"/>
          <p:cNvSpPr/>
          <p:nvPr/>
        </p:nvSpPr>
        <p:spPr>
          <a:xfrm>
            <a:off x="5215865" y="4224502"/>
            <a:ext cx="3098437" cy="1048742"/>
          </a:xfrm>
          <a:prstGeom prst="rect">
            <a:avLst/>
          </a:prstGeom>
          <a:solidFill>
            <a:srgbClr val="F5E85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65" name="stubhead label"/>
          <p:cNvSpPr txBox="1"/>
          <p:nvPr/>
        </p:nvSpPr>
        <p:spPr>
          <a:xfrm>
            <a:off x="5349768" y="4206582"/>
            <a:ext cx="279474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stubhead label</a:t>
            </a:r>
          </a:p>
        </p:txBody>
      </p:sp>
      <p:sp>
        <p:nvSpPr>
          <p:cNvPr id="766" name="Rectangle"/>
          <p:cNvSpPr/>
          <p:nvPr/>
        </p:nvSpPr>
        <p:spPr>
          <a:xfrm>
            <a:off x="8499489" y="5523052"/>
            <a:ext cx="10922793" cy="4468232"/>
          </a:xfrm>
          <a:prstGeom prst="rect">
            <a:avLst/>
          </a:prstGeom>
          <a:solidFill>
            <a:srgbClr val="CAE4F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67" name="Rectangle"/>
          <p:cNvSpPr/>
          <p:nvPr/>
        </p:nvSpPr>
        <p:spPr>
          <a:xfrm>
            <a:off x="8938706" y="8641354"/>
            <a:ext cx="10044360" cy="906026"/>
          </a:xfrm>
          <a:prstGeom prst="rect">
            <a:avLst/>
          </a:prstGeom>
          <a:solidFill>
            <a:srgbClr val="DABFE0">
              <a:alpha val="7503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68" name="Rectangle"/>
          <p:cNvSpPr/>
          <p:nvPr/>
        </p:nvSpPr>
        <p:spPr>
          <a:xfrm>
            <a:off x="8938880" y="5917155"/>
            <a:ext cx="10044360" cy="906026"/>
          </a:xfrm>
          <a:prstGeom prst="rect">
            <a:avLst/>
          </a:prstGeom>
          <a:solidFill>
            <a:srgbClr val="DCDEE0">
              <a:alpha val="7503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69" name="Rectangle"/>
          <p:cNvSpPr/>
          <p:nvPr/>
        </p:nvSpPr>
        <p:spPr>
          <a:xfrm>
            <a:off x="8499489" y="3975455"/>
            <a:ext cx="10922793" cy="1546836"/>
          </a:xfrm>
          <a:prstGeom prst="rect">
            <a:avLst/>
          </a:prstGeom>
          <a:solidFill>
            <a:srgbClr val="F9DAC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70" name="Rectangle"/>
          <p:cNvSpPr/>
          <p:nvPr/>
        </p:nvSpPr>
        <p:spPr>
          <a:xfrm>
            <a:off x="8746084" y="4224502"/>
            <a:ext cx="10429603" cy="1048742"/>
          </a:xfrm>
          <a:prstGeom prst="rect">
            <a:avLst/>
          </a:prstGeom>
          <a:solidFill>
            <a:srgbClr val="A2E5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71" name="Line"/>
          <p:cNvSpPr/>
          <p:nvPr/>
        </p:nvSpPr>
        <p:spPr>
          <a:xfrm flipV="1">
            <a:off x="8926541" y="4229390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72" name="Line"/>
          <p:cNvSpPr/>
          <p:nvPr/>
        </p:nvSpPr>
        <p:spPr>
          <a:xfrm flipV="1">
            <a:off x="12279654" y="4229389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73" name="Line"/>
          <p:cNvSpPr/>
          <p:nvPr/>
        </p:nvSpPr>
        <p:spPr>
          <a:xfrm flipV="1">
            <a:off x="15632767" y="4229389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74" name="Line"/>
          <p:cNvSpPr/>
          <p:nvPr/>
        </p:nvSpPr>
        <p:spPr>
          <a:xfrm flipV="1">
            <a:off x="18985880" y="4229389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75" name="Line"/>
          <p:cNvSpPr/>
          <p:nvPr/>
        </p:nvSpPr>
        <p:spPr>
          <a:xfrm>
            <a:off x="8915884" y="9560189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76" name="Line"/>
          <p:cNvSpPr/>
          <p:nvPr/>
        </p:nvSpPr>
        <p:spPr>
          <a:xfrm>
            <a:off x="8915884" y="8649033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77" name="Line"/>
          <p:cNvSpPr/>
          <p:nvPr/>
        </p:nvSpPr>
        <p:spPr>
          <a:xfrm>
            <a:off x="8915884" y="7737877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78" name="Line"/>
          <p:cNvSpPr/>
          <p:nvPr/>
        </p:nvSpPr>
        <p:spPr>
          <a:xfrm>
            <a:off x="8915884" y="6826722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79" name="Line"/>
          <p:cNvSpPr/>
          <p:nvPr/>
        </p:nvSpPr>
        <p:spPr>
          <a:xfrm>
            <a:off x="8915884" y="5910577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80" name="table body"/>
          <p:cNvSpPr txBox="1"/>
          <p:nvPr/>
        </p:nvSpPr>
        <p:spPr>
          <a:xfrm>
            <a:off x="19613681" y="7382277"/>
            <a:ext cx="359427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000">
                <a:solidFill>
                  <a:srgbClr val="53585F"/>
                </a:solidFill>
              </a:defRPr>
            </a:lvl1pPr>
          </a:lstStyle>
          <a:p>
            <a:pPr/>
            <a:r>
              <a:t>table body</a:t>
            </a:r>
          </a:p>
        </p:txBody>
      </p:sp>
      <p:sp>
        <p:nvSpPr>
          <p:cNvPr id="781" name="column labels"/>
          <p:cNvSpPr txBox="1"/>
          <p:nvPr/>
        </p:nvSpPr>
        <p:spPr>
          <a:xfrm>
            <a:off x="19613681" y="4393272"/>
            <a:ext cx="359427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000">
                <a:solidFill>
                  <a:srgbClr val="53585F"/>
                </a:solidFill>
              </a:defRPr>
            </a:lvl1pPr>
          </a:lstStyle>
          <a:p>
            <a:pPr/>
            <a:r>
              <a:t>column labels</a:t>
            </a:r>
          </a:p>
        </p:txBody>
      </p:sp>
      <p:sp>
        <p:nvSpPr>
          <p:cNvPr id="782" name="cell"/>
          <p:cNvSpPr txBox="1"/>
          <p:nvPr/>
        </p:nvSpPr>
        <p:spPr>
          <a:xfrm>
            <a:off x="9665630" y="6047294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783" name="cell"/>
          <p:cNvSpPr txBox="1"/>
          <p:nvPr/>
        </p:nvSpPr>
        <p:spPr>
          <a:xfrm>
            <a:off x="9665630" y="6958449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784" name="cell"/>
          <p:cNvSpPr txBox="1"/>
          <p:nvPr/>
        </p:nvSpPr>
        <p:spPr>
          <a:xfrm>
            <a:off x="9665630" y="7869605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785" name="cell"/>
          <p:cNvSpPr txBox="1"/>
          <p:nvPr/>
        </p:nvSpPr>
        <p:spPr>
          <a:xfrm>
            <a:off x="9665630" y="8780760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786" name="cell"/>
          <p:cNvSpPr txBox="1"/>
          <p:nvPr/>
        </p:nvSpPr>
        <p:spPr>
          <a:xfrm>
            <a:off x="13023420" y="6043632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787" name="cell"/>
          <p:cNvSpPr txBox="1"/>
          <p:nvPr/>
        </p:nvSpPr>
        <p:spPr>
          <a:xfrm>
            <a:off x="13023420" y="6954788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788" name="cell"/>
          <p:cNvSpPr txBox="1"/>
          <p:nvPr/>
        </p:nvSpPr>
        <p:spPr>
          <a:xfrm>
            <a:off x="13023420" y="7865944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789" name="cell"/>
          <p:cNvSpPr txBox="1"/>
          <p:nvPr/>
        </p:nvSpPr>
        <p:spPr>
          <a:xfrm>
            <a:off x="13023420" y="8777099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790" name="cell"/>
          <p:cNvSpPr txBox="1"/>
          <p:nvPr/>
        </p:nvSpPr>
        <p:spPr>
          <a:xfrm>
            <a:off x="16367182" y="6043632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791" name="cell"/>
          <p:cNvSpPr txBox="1"/>
          <p:nvPr/>
        </p:nvSpPr>
        <p:spPr>
          <a:xfrm>
            <a:off x="16367182" y="6954788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792" name="cell"/>
          <p:cNvSpPr txBox="1"/>
          <p:nvPr/>
        </p:nvSpPr>
        <p:spPr>
          <a:xfrm>
            <a:off x="16367182" y="7865944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793" name="cell"/>
          <p:cNvSpPr txBox="1"/>
          <p:nvPr/>
        </p:nvSpPr>
        <p:spPr>
          <a:xfrm>
            <a:off x="16367182" y="8777100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794" name="column…"/>
          <p:cNvSpPr txBox="1"/>
          <p:nvPr/>
        </p:nvSpPr>
        <p:spPr>
          <a:xfrm>
            <a:off x="16371858" y="4204781"/>
            <a:ext cx="187493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795" name="column…"/>
          <p:cNvSpPr txBox="1"/>
          <p:nvPr/>
        </p:nvSpPr>
        <p:spPr>
          <a:xfrm>
            <a:off x="13023420" y="4204781"/>
            <a:ext cx="1874934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796" name="column…"/>
          <p:cNvSpPr txBox="1"/>
          <p:nvPr/>
        </p:nvSpPr>
        <p:spPr>
          <a:xfrm>
            <a:off x="9660956" y="4204781"/>
            <a:ext cx="187493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797" name="Line"/>
          <p:cNvSpPr/>
          <p:nvPr/>
        </p:nvSpPr>
        <p:spPr>
          <a:xfrm>
            <a:off x="5215865" y="5910577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98" name="Line"/>
          <p:cNvSpPr/>
          <p:nvPr/>
        </p:nvSpPr>
        <p:spPr>
          <a:xfrm>
            <a:off x="5215865" y="6819400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99" name="Line"/>
          <p:cNvSpPr/>
          <p:nvPr/>
        </p:nvSpPr>
        <p:spPr>
          <a:xfrm>
            <a:off x="5215865" y="7737877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00" name="Line"/>
          <p:cNvSpPr/>
          <p:nvPr/>
        </p:nvSpPr>
        <p:spPr>
          <a:xfrm>
            <a:off x="5215865" y="8649033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01" name="Line"/>
          <p:cNvSpPr/>
          <p:nvPr/>
        </p:nvSpPr>
        <p:spPr>
          <a:xfrm>
            <a:off x="5215865" y="9560189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02" name="row group label"/>
          <p:cNvSpPr txBox="1"/>
          <p:nvPr/>
        </p:nvSpPr>
        <p:spPr>
          <a:xfrm>
            <a:off x="4952916" y="6075382"/>
            <a:ext cx="358844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-128" sz="3200">
                <a:solidFill>
                  <a:srgbClr val="53585F"/>
                </a:solidFill>
              </a:defRPr>
            </a:lvl1pPr>
          </a:lstStyle>
          <a:p>
            <a:pPr/>
            <a:r>
              <a:t>row group label</a:t>
            </a:r>
          </a:p>
        </p:txBody>
      </p:sp>
      <p:sp>
        <p:nvSpPr>
          <p:cNvPr id="803" name="summary label"/>
          <p:cNvSpPr txBox="1"/>
          <p:nvPr/>
        </p:nvSpPr>
        <p:spPr>
          <a:xfrm>
            <a:off x="4970860" y="8808372"/>
            <a:ext cx="358844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-128" sz="3200">
                <a:solidFill>
                  <a:srgbClr val="53585F"/>
                </a:solidFill>
              </a:defRPr>
            </a:lvl1pPr>
          </a:lstStyle>
          <a:p>
            <a:pPr/>
            <a:r>
              <a:t>summary label</a:t>
            </a:r>
          </a:p>
        </p:txBody>
      </p:sp>
      <p:sp>
        <p:nvSpPr>
          <p:cNvPr id="804" name="summary cell"/>
          <p:cNvSpPr txBox="1"/>
          <p:nvPr/>
        </p:nvSpPr>
        <p:spPr>
          <a:xfrm>
            <a:off x="8933819" y="87785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summary cell</a:t>
            </a:r>
          </a:p>
        </p:txBody>
      </p:sp>
      <p:sp>
        <p:nvSpPr>
          <p:cNvPr id="805" name="summary cell"/>
          <p:cNvSpPr txBox="1"/>
          <p:nvPr/>
        </p:nvSpPr>
        <p:spPr>
          <a:xfrm>
            <a:off x="12284637" y="87785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summary cell</a:t>
            </a:r>
          </a:p>
        </p:txBody>
      </p:sp>
      <p:sp>
        <p:nvSpPr>
          <p:cNvPr id="806" name="summary cell"/>
          <p:cNvSpPr txBox="1"/>
          <p:nvPr/>
        </p:nvSpPr>
        <p:spPr>
          <a:xfrm>
            <a:off x="15628401" y="87785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summary cell</a:t>
            </a:r>
          </a:p>
        </p:txBody>
      </p:sp>
      <p:sp>
        <p:nvSpPr>
          <p:cNvPr id="807" name="The Structural Parts of a gt Table"/>
          <p:cNvSpPr txBox="1"/>
          <p:nvPr/>
        </p:nvSpPr>
        <p:spPr>
          <a:xfrm>
            <a:off x="7488285" y="774690"/>
            <a:ext cx="9407430" cy="863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/>
          <a:p>
            <a:pPr algn="ctr">
              <a:defRPr b="0" cap="none" i="1" spc="0" sz="5000">
                <a:solidFill>
                  <a:srgbClr val="53585F"/>
                </a:solidFill>
              </a:defRPr>
            </a:pPr>
            <a:r>
              <a:t>The Structural Parts of a </a:t>
            </a:r>
            <a:r>
              <a:rPr b="1"/>
              <a:t>gt</a:t>
            </a:r>
            <a:r>
              <a:t> Table</a:t>
            </a:r>
          </a:p>
        </p:txBody>
      </p:sp>
      <p:sp>
        <p:nvSpPr>
          <p:cNvPr id="808" name="A table stub is not always needed but it can be useful."/>
          <p:cNvSpPr txBox="1"/>
          <p:nvPr/>
        </p:nvSpPr>
        <p:spPr>
          <a:xfrm>
            <a:off x="3934266" y="10892714"/>
            <a:ext cx="1651546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40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A table stub is not always needed but it can be useful.</a:t>
            </a:r>
          </a:p>
        </p:txBody>
      </p:sp>
      <p:sp>
        <p:nvSpPr>
          <p:cNvPr id="809" name="Rows can be grouped, and they can have labels."/>
          <p:cNvSpPr txBox="1"/>
          <p:nvPr/>
        </p:nvSpPr>
        <p:spPr>
          <a:xfrm>
            <a:off x="3934266" y="11535195"/>
            <a:ext cx="1651546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40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Rows can be grouped, and they can have labels. </a:t>
            </a:r>
          </a:p>
        </p:txBody>
      </p:sp>
      <p:sp>
        <p:nvSpPr>
          <p:cNvPr id="810" name="Summary rows can be added to groups (or, we can have a grand summary)."/>
          <p:cNvSpPr txBox="1"/>
          <p:nvPr/>
        </p:nvSpPr>
        <p:spPr>
          <a:xfrm>
            <a:off x="2846321" y="12177676"/>
            <a:ext cx="18691359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spc="0" sz="40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Summary rows can be added to groups </a:t>
            </a:r>
            <a:r>
              <a:rPr>
                <a:solidFill>
                  <a:srgbClr val="838894"/>
                </a:solidFill>
              </a:rPr>
              <a:t>(or, we can have a </a:t>
            </a:r>
            <a:r>
              <a:rPr i="1">
                <a:solidFill>
                  <a:srgbClr val="838894"/>
                </a:solidFill>
                <a:latin typeface="+mj-lt"/>
                <a:ea typeface="+mj-ea"/>
                <a:cs typeface="+mj-cs"/>
                <a:sym typeface="Helvetica"/>
              </a:rPr>
              <a:t>grand summary</a:t>
            </a:r>
            <a:r>
              <a:rPr>
                <a:solidFill>
                  <a:srgbClr val="838894"/>
                </a:solidFill>
              </a:rPr>
              <a:t>).</a:t>
            </a:r>
          </a:p>
        </p:txBody>
      </p:sp>
      <p:sp>
        <p:nvSpPr>
          <p:cNvPr id="811" name="Line"/>
          <p:cNvSpPr/>
          <p:nvPr/>
        </p:nvSpPr>
        <p:spPr>
          <a:xfrm>
            <a:off x="8915884" y="9560189"/>
            <a:ext cx="10079813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12" name="Line"/>
          <p:cNvSpPr/>
          <p:nvPr/>
        </p:nvSpPr>
        <p:spPr>
          <a:xfrm>
            <a:off x="8915884" y="5910577"/>
            <a:ext cx="10079813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13" name="Line"/>
          <p:cNvSpPr/>
          <p:nvPr/>
        </p:nvSpPr>
        <p:spPr>
          <a:xfrm>
            <a:off x="5215865" y="5910577"/>
            <a:ext cx="3723376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14" name="Line"/>
          <p:cNvSpPr/>
          <p:nvPr/>
        </p:nvSpPr>
        <p:spPr>
          <a:xfrm>
            <a:off x="5215865" y="9560189"/>
            <a:ext cx="3723376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15" name="Line"/>
          <p:cNvSpPr/>
          <p:nvPr/>
        </p:nvSpPr>
        <p:spPr>
          <a:xfrm>
            <a:off x="8915884" y="6826722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16" name="Line"/>
          <p:cNvSpPr/>
          <p:nvPr/>
        </p:nvSpPr>
        <p:spPr>
          <a:xfrm>
            <a:off x="5215865" y="6819400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17" name="Line"/>
          <p:cNvSpPr/>
          <p:nvPr/>
        </p:nvSpPr>
        <p:spPr>
          <a:xfrm>
            <a:off x="8915884" y="8649033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18" name="Line"/>
          <p:cNvSpPr/>
          <p:nvPr/>
        </p:nvSpPr>
        <p:spPr>
          <a:xfrm>
            <a:off x="5215865" y="8649033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19" name="row group"/>
          <p:cNvSpPr txBox="1"/>
          <p:nvPr/>
        </p:nvSpPr>
        <p:spPr>
          <a:xfrm>
            <a:off x="2101362" y="5493229"/>
            <a:ext cx="22634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r">
              <a:lnSpc>
                <a:spcPct val="80000"/>
              </a:lnSpc>
              <a:defRPr b="0" cap="none" spc="0" sz="3200">
                <a:solidFill>
                  <a:srgbClr val="53585F"/>
                </a:solidFill>
              </a:defRPr>
            </a:lvl1pPr>
          </a:lstStyle>
          <a:p>
            <a:pPr/>
            <a:r>
              <a:t>row group</a:t>
            </a:r>
          </a:p>
        </p:txBody>
      </p:sp>
      <p:sp>
        <p:nvSpPr>
          <p:cNvPr id="820" name="Line"/>
          <p:cNvSpPr/>
          <p:nvPr/>
        </p:nvSpPr>
        <p:spPr>
          <a:xfrm>
            <a:off x="4406731" y="5796863"/>
            <a:ext cx="94701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diamond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21" name="Line"/>
          <p:cNvSpPr/>
          <p:nvPr/>
        </p:nvSpPr>
        <p:spPr>
          <a:xfrm>
            <a:off x="8400925" y="6367482"/>
            <a:ext cx="10325597" cy="1"/>
          </a:xfrm>
          <a:prstGeom prst="line">
            <a:avLst/>
          </a:prstGeom>
          <a:ln w="25400">
            <a:solidFill>
              <a:srgbClr val="53585F"/>
            </a:solidFill>
            <a:miter lim="400000"/>
            <a:tailEnd type="triangle" len="sm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mph" nodeType="clickEffect" presetID="9" grpId="2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; ">
                                      <p:cBhvr>
                                        <p:cTn id="11" dur="indefinite" fill="hold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5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Class="exit" nodeType="afterEffect" presetSubtype="2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right)" transition="out">
                                      <p:cBhvr>
                                        <p:cTn id="18" dur="500" fill="hold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Class="entr" nodeType="after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3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Class="entr" nodeType="after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7" dur="5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Class="entr" nodeType="afterEffect" presetSubtype="2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31" dur="5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Class="entr" nodeType="afterEffect" presetSubtype="8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5" dur="5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Class="exit" nodeType="afterEffect" presetSubtype="2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right)" transition="out">
                                      <p:cBhvr>
                                        <p:cTn id="38" dur="500" fill="hold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Class="exit" nodeType="afterEffect" presetSubtype="2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right)" transition="out">
                                      <p:cBhvr>
                                        <p:cTn id="42" dur="500" fill="hold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Class="exit" nodeType="afterEffect" presetSubtype="2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right)" transition="out">
                                      <p:cBhvr>
                                        <p:cTn id="46" dur="500" fill="hold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Class="entr" nodeType="afterEffect" presetID="10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1" dur="5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Class="entr" nodeType="afterEffect" presetID="10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5" dur="5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Class="entr" nodeType="afterEffect" presetID="10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9" dur="5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Class="entr" nodeType="afterEffect" presetID="10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63" dur="5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Class="entr" nodeType="afterEffect" presetID="10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67" dur="5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Class="entr" nodeType="afterEffect" presetID="10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1" dur="5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Class="entr" nodeType="afterEffect" presetSubtype="8" presetID="2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5" dur="8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800"/>
                            </p:stCondLst>
                            <p:childTnLst>
                              <p:par>
                                <p:cTn id="77" presetClass="entr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9" dur="5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Class="entr" nodeType="clickEffect" presetSubtype="8" presetID="2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84" dur="5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Class="emph" nodeType="withEffect" presetID="9" grpId="21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 fill="hold"/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; ">
                                      <p:cBhvr>
                                        <p:cTn id="88" dur="indefinite" fill="hold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Class="exit" nodeType="afterEffect" presetSubtype="2" presetID="22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right)" transition="out">
                                      <p:cBhvr>
                                        <p:cTn id="91" dur="500" fill="hold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presetClass="entr" nodeType="afterEffect" presetSubtype="8" presetID="22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96" dur="5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00"/>
                            </p:stCondLst>
                            <p:childTnLst>
                              <p:par>
                                <p:cTn id="98" presetClass="exit" nodeType="afterEffect" presetSubtype="2" presetID="22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right)" transition="out">
                                      <p:cBhvr>
                                        <p:cTn id="99" dur="500" fill="hold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500"/>
                            </p:stCondLst>
                            <p:childTnLst>
                              <p:par>
                                <p:cTn id="102" presetClass="exit" nodeType="afterEffect" presetSubtype="2" presetID="22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right)" transition="out">
                                      <p:cBhvr>
                                        <p:cTn id="103" dur="500" fill="hold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000"/>
                            </p:stCondLst>
                            <p:childTnLst>
                              <p:par>
                                <p:cTn id="106" presetClass="exit" nodeType="afterEffect" presetSubtype="2" presetID="22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right)" transition="out">
                                      <p:cBhvr>
                                        <p:cTn id="107" dur="500" fill="hold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500"/>
                            </p:stCondLst>
                            <p:childTnLst>
                              <p:par>
                                <p:cTn id="110" presetClass="entr" nodeType="afterEffect" presetID="10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2" dur="5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14" presetClass="entr" nodeType="afterEffect" presetID="10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5" fill="hold"/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6" dur="5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18" presetClass="entr" nodeType="afterEffect" presetSubtype="8" presetID="22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9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0" dur="5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2" presetClass="entr" nodeType="afterEffect" presetSubtype="8" presetID="22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3" fill="hold"/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4" dur="5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500"/>
                            </p:stCondLst>
                            <p:childTnLst>
                              <p:par>
                                <p:cTn id="126" presetClass="entr" nodeType="afterEffect" presetSubtype="8" presetID="22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7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8" dur="5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6000"/>
                            </p:stCondLst>
                            <p:childTnLst>
                              <p:par>
                                <p:cTn id="130" presetClass="entr" nodeType="afterEffect" presetID="9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2" dur="5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93" grpId="25"/>
      <p:bldP build="whole" bldLvl="1" animBg="1" rev="0" advAuto="0" spid="816" grpId="16"/>
      <p:bldP build="whole" bldLvl="1" animBg="1" rev="0" advAuto="0" spid="802" grpId="8"/>
      <p:bldP build="whole" bldLvl="1" animBg="1" rev="0" advAuto="0" spid="814" grpId="14"/>
      <p:bldP build="whole" bldLvl="1" animBg="1" rev="0" advAuto="0" spid="815" grpId="17"/>
      <p:bldP build="whole" bldLvl="1" animBg="1" rev="0" advAuto="0" spid="813" grpId="12"/>
      <p:bldP build="whole" bldLvl="1" animBg="1" rev="0" advAuto="0" spid="782" grpId="11"/>
      <p:bldP build="whole" bldLvl="1" animBg="1" rev="0" advAuto="0" spid="812" grpId="13"/>
      <p:bldP build="whole" bldLvl="1" animBg="1" rev="0" advAuto="0" spid="789" grpId="24"/>
      <p:bldP build="whole" bldLvl="1" animBg="1" rev="0" advAuto="0" spid="818" grpId="27"/>
      <p:bldP build="whole" bldLvl="1" animBg="1" rev="0" advAuto="0" spid="811" grpId="15"/>
      <p:bldP build="whole" bldLvl="1" animBg="1" rev="0" advAuto="0" spid="817" grpId="28"/>
      <p:bldP build="whole" bldLvl="1" animBg="1" rev="0" advAuto="0" spid="809" grpId="3"/>
      <p:bldP build="whole" bldLvl="1" animBg="1" rev="0" advAuto="0" spid="754" grpId="1"/>
      <p:bldP build="whole" bldLvl="1" animBg="1" rev="0" advAuto="0" spid="803" grpId="23"/>
      <p:bldP build="whole" bldLvl="1" animBg="1" rev="0" advAuto="0" spid="810" grpId="20"/>
      <p:bldP build="whole" bldLvl="1" animBg="1" rev="0" advAuto="0" spid="768" grpId="19"/>
      <p:bldP build="whole" bldLvl="1" animBg="1" rev="0" advAuto="0" spid="760" grpId="4"/>
      <p:bldP build="whole" bldLvl="1" animBg="1" rev="0" advAuto="0" spid="804" grpId="29"/>
      <p:bldP build="whole" bldLvl="1" animBg="1" rev="0" advAuto="0" spid="808" grpId="2"/>
      <p:bldP build="whole" bldLvl="1" animBg="1" rev="0" advAuto="0" spid="785" grpId="26"/>
      <p:bldP build="whole" bldLvl="1" animBg="1" rev="0" advAuto="0" spid="805" grpId="30"/>
      <p:bldP build="whole" bldLvl="1" animBg="1" rev="0" advAuto="0" spid="790" grpId="10"/>
      <p:bldP build="whole" bldLvl="1" animBg="1" rev="0" advAuto="0" spid="820" grpId="7"/>
      <p:bldP build="whole" bldLvl="1" animBg="1" rev="0" advAuto="0" spid="757" grpId="5"/>
      <p:bldP build="whole" bldLvl="1" animBg="1" rev="0" advAuto="0" spid="819" grpId="6"/>
      <p:bldP build="whole" bldLvl="1" animBg="1" rev="0" advAuto="0" spid="806" grpId="31"/>
      <p:bldP build="whole" bldLvl="1" animBg="1" rev="0" advAuto="0" spid="763" grpId="22"/>
      <p:bldP build="whole" bldLvl="1" animBg="1" rev="0" advAuto="0" spid="809" grpId="21"/>
      <p:bldP build="whole" bldLvl="1" animBg="1" rev="0" advAuto="0" spid="767" grpId="32"/>
      <p:bldP build="whole" bldLvl="1" animBg="1" rev="0" advAuto="0" spid="821" grpId="18"/>
      <p:bldP build="whole" bldLvl="1" animBg="1" rev="0" advAuto="0" spid="786" grpId="9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0" name="Group"/>
          <p:cNvGrpSpPr/>
          <p:nvPr/>
        </p:nvGrpSpPr>
        <p:grpSpPr>
          <a:xfrm>
            <a:off x="4994887" y="7869390"/>
            <a:ext cx="14427395" cy="2123982"/>
            <a:chOff x="0" y="0"/>
            <a:chExt cx="14427393" cy="2123981"/>
          </a:xfrm>
        </p:grpSpPr>
        <p:sp>
          <p:nvSpPr>
            <p:cNvPr id="823" name="Rectangle"/>
            <p:cNvSpPr/>
            <p:nvPr/>
          </p:nvSpPr>
          <p:spPr>
            <a:xfrm>
              <a:off x="0" y="0"/>
              <a:ext cx="14427394" cy="2123982"/>
            </a:xfrm>
            <a:prstGeom prst="rect">
              <a:avLst/>
            </a:prstGeom>
            <a:solidFill>
              <a:srgbClr val="E9E9E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826" name="Group"/>
            <p:cNvGrpSpPr/>
            <p:nvPr/>
          </p:nvGrpSpPr>
          <p:grpSpPr>
            <a:xfrm>
              <a:off x="213425" y="244943"/>
              <a:ext cx="13967375" cy="754735"/>
              <a:chOff x="0" y="0"/>
              <a:chExt cx="13967373" cy="754734"/>
            </a:xfrm>
          </p:grpSpPr>
          <p:sp>
            <p:nvSpPr>
              <p:cNvPr id="824" name="Rectangle"/>
              <p:cNvSpPr/>
              <p:nvPr/>
            </p:nvSpPr>
            <p:spPr>
              <a:xfrm>
                <a:off x="0" y="0"/>
                <a:ext cx="13967374" cy="754735"/>
              </a:xfrm>
              <a:prstGeom prst="rect">
                <a:avLst/>
              </a:prstGeom>
              <a:solidFill>
                <a:srgbClr val="C9D5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825" name="footnotes"/>
              <p:cNvSpPr txBox="1"/>
              <p:nvPr/>
            </p:nvSpPr>
            <p:spPr>
              <a:xfrm>
                <a:off x="5274203" y="21766"/>
                <a:ext cx="3594276" cy="711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 algn="ctr">
                  <a:defRPr b="0" cap="none" spc="0" sz="40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footnotes</a:t>
                </a:r>
              </a:p>
            </p:txBody>
          </p:sp>
        </p:grpSp>
        <p:grpSp>
          <p:nvGrpSpPr>
            <p:cNvPr id="829" name="Group"/>
            <p:cNvGrpSpPr/>
            <p:nvPr/>
          </p:nvGrpSpPr>
          <p:grpSpPr>
            <a:xfrm>
              <a:off x="213425" y="1138259"/>
              <a:ext cx="13967375" cy="754735"/>
              <a:chOff x="0" y="0"/>
              <a:chExt cx="13967373" cy="754734"/>
            </a:xfrm>
          </p:grpSpPr>
          <p:sp>
            <p:nvSpPr>
              <p:cNvPr id="827" name="Rectangle"/>
              <p:cNvSpPr/>
              <p:nvPr/>
            </p:nvSpPr>
            <p:spPr>
              <a:xfrm>
                <a:off x="0" y="0"/>
                <a:ext cx="13967374" cy="754735"/>
              </a:xfrm>
              <a:prstGeom prst="rect">
                <a:avLst/>
              </a:prstGeom>
              <a:solidFill>
                <a:srgbClr val="F1E2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828" name="source notes"/>
              <p:cNvSpPr txBox="1"/>
              <p:nvPr/>
            </p:nvSpPr>
            <p:spPr>
              <a:xfrm>
                <a:off x="5274203" y="21766"/>
                <a:ext cx="3594276" cy="711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 algn="ctr">
                  <a:defRPr b="0" cap="none" spc="0" sz="40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source notes</a:t>
                </a:r>
              </a:p>
            </p:txBody>
          </p:sp>
        </p:grpSp>
      </p:grpSp>
      <p:grpSp>
        <p:nvGrpSpPr>
          <p:cNvPr id="836" name="Group"/>
          <p:cNvGrpSpPr/>
          <p:nvPr/>
        </p:nvGrpSpPr>
        <p:grpSpPr>
          <a:xfrm>
            <a:off x="4994887" y="1850712"/>
            <a:ext cx="14427395" cy="2123982"/>
            <a:chOff x="0" y="0"/>
            <a:chExt cx="14427393" cy="2123981"/>
          </a:xfrm>
        </p:grpSpPr>
        <p:sp>
          <p:nvSpPr>
            <p:cNvPr id="831" name="Rectangle"/>
            <p:cNvSpPr/>
            <p:nvPr/>
          </p:nvSpPr>
          <p:spPr>
            <a:xfrm>
              <a:off x="0" y="0"/>
              <a:ext cx="14427394" cy="2123982"/>
            </a:xfrm>
            <a:prstGeom prst="rect">
              <a:avLst/>
            </a:prstGeom>
            <a:gradFill flip="none" rotWithShape="1">
              <a:gsLst>
                <a:gs pos="0">
                  <a:srgbClr val="E3C756"/>
                </a:gs>
                <a:gs pos="100000">
                  <a:srgbClr val="D7A949"/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32" name="Rectangle"/>
            <p:cNvSpPr/>
            <p:nvPr/>
          </p:nvSpPr>
          <p:spPr>
            <a:xfrm>
              <a:off x="213425" y="244942"/>
              <a:ext cx="13967375" cy="754736"/>
            </a:xfrm>
            <a:prstGeom prst="rect">
              <a:avLst/>
            </a:prstGeom>
            <a:solidFill>
              <a:srgbClr val="E1C9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33" name="Rectangle"/>
            <p:cNvSpPr/>
            <p:nvPr/>
          </p:nvSpPr>
          <p:spPr>
            <a:xfrm>
              <a:off x="213425" y="1138259"/>
              <a:ext cx="13967375" cy="754735"/>
            </a:xfrm>
            <a:prstGeom prst="rect">
              <a:avLst/>
            </a:prstGeom>
            <a:solidFill>
              <a:srgbClr val="C3CCE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34" name="title"/>
            <p:cNvSpPr txBox="1"/>
            <p:nvPr/>
          </p:nvSpPr>
          <p:spPr>
            <a:xfrm>
              <a:off x="5487628" y="266710"/>
              <a:ext cx="3594276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0" sz="4000">
                  <a:solidFill>
                    <a:srgbClr val="53585F"/>
                  </a:solidFill>
                </a:defRPr>
              </a:lvl1pPr>
            </a:lstStyle>
            <a:p>
              <a:pPr/>
              <a:r>
                <a:t>title</a:t>
              </a:r>
            </a:p>
          </p:txBody>
        </p:sp>
        <p:sp>
          <p:nvSpPr>
            <p:cNvPr id="835" name="subtitle"/>
            <p:cNvSpPr txBox="1"/>
            <p:nvPr/>
          </p:nvSpPr>
          <p:spPr>
            <a:xfrm>
              <a:off x="5487628" y="1160026"/>
              <a:ext cx="3594276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0" sz="4000">
                  <a:solidFill>
                    <a:srgbClr val="53585F"/>
                  </a:solidFill>
                </a:defRPr>
              </a:lvl1pPr>
            </a:lstStyle>
            <a:p>
              <a:pPr/>
              <a:r>
                <a:t>subtitle</a:t>
              </a:r>
            </a:p>
          </p:txBody>
        </p:sp>
      </p:grpSp>
      <p:sp>
        <p:nvSpPr>
          <p:cNvPr id="837" name="Rectangle"/>
          <p:cNvSpPr/>
          <p:nvPr/>
        </p:nvSpPr>
        <p:spPr>
          <a:xfrm>
            <a:off x="4993628" y="3975455"/>
            <a:ext cx="3507023" cy="1546836"/>
          </a:xfrm>
          <a:prstGeom prst="rect">
            <a:avLst/>
          </a:prstGeom>
          <a:solidFill>
            <a:srgbClr val="BDDD5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38" name="Rectangle"/>
          <p:cNvSpPr/>
          <p:nvPr/>
        </p:nvSpPr>
        <p:spPr>
          <a:xfrm>
            <a:off x="4994539" y="5523052"/>
            <a:ext cx="3505201" cy="4468232"/>
          </a:xfrm>
          <a:prstGeom prst="rect">
            <a:avLst/>
          </a:prstGeom>
          <a:solidFill>
            <a:srgbClr val="E1F19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39" name="Rectangle"/>
          <p:cNvSpPr/>
          <p:nvPr/>
        </p:nvSpPr>
        <p:spPr>
          <a:xfrm>
            <a:off x="5215865" y="5715999"/>
            <a:ext cx="3098437" cy="4043757"/>
          </a:xfrm>
          <a:prstGeom prst="rect">
            <a:avLst/>
          </a:prstGeom>
          <a:solidFill>
            <a:srgbClr val="FCFFC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40" name="stub…"/>
          <p:cNvSpPr txBox="1"/>
          <p:nvPr/>
        </p:nvSpPr>
        <p:spPr>
          <a:xfrm>
            <a:off x="3145562" y="4149432"/>
            <a:ext cx="1625601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stub</a:t>
            </a:r>
          </a:p>
          <a:p>
            <a: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head</a:t>
            </a:r>
          </a:p>
        </p:txBody>
      </p:sp>
      <p:sp>
        <p:nvSpPr>
          <p:cNvPr id="841" name="stub"/>
          <p:cNvSpPr txBox="1"/>
          <p:nvPr/>
        </p:nvSpPr>
        <p:spPr>
          <a:xfrm>
            <a:off x="3145562" y="7382277"/>
            <a:ext cx="16256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lvl1pPr>
          </a:lstStyle>
          <a:p>
            <a:pPr/>
            <a:r>
              <a:t>stub</a:t>
            </a:r>
          </a:p>
        </p:txBody>
      </p:sp>
      <p:sp>
        <p:nvSpPr>
          <p:cNvPr id="842" name="row label"/>
          <p:cNvSpPr txBox="1"/>
          <p:nvPr/>
        </p:nvSpPr>
        <p:spPr>
          <a:xfrm>
            <a:off x="5349545" y="6954788"/>
            <a:ext cx="279518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row label</a:t>
            </a:r>
          </a:p>
        </p:txBody>
      </p:sp>
      <p:sp>
        <p:nvSpPr>
          <p:cNvPr id="843" name="row label"/>
          <p:cNvSpPr txBox="1"/>
          <p:nvPr/>
        </p:nvSpPr>
        <p:spPr>
          <a:xfrm>
            <a:off x="5351997" y="7865944"/>
            <a:ext cx="279028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row label</a:t>
            </a:r>
          </a:p>
        </p:txBody>
      </p:sp>
      <p:sp>
        <p:nvSpPr>
          <p:cNvPr id="844" name="Rectangle"/>
          <p:cNvSpPr/>
          <p:nvPr/>
        </p:nvSpPr>
        <p:spPr>
          <a:xfrm>
            <a:off x="5215865" y="4224502"/>
            <a:ext cx="3098437" cy="1048742"/>
          </a:xfrm>
          <a:prstGeom prst="rect">
            <a:avLst/>
          </a:prstGeom>
          <a:solidFill>
            <a:srgbClr val="F5E85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45" name="stubhead label"/>
          <p:cNvSpPr txBox="1"/>
          <p:nvPr/>
        </p:nvSpPr>
        <p:spPr>
          <a:xfrm>
            <a:off x="5349768" y="4206582"/>
            <a:ext cx="279474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stubhead label</a:t>
            </a:r>
          </a:p>
        </p:txBody>
      </p:sp>
      <p:sp>
        <p:nvSpPr>
          <p:cNvPr id="846" name="Rectangle"/>
          <p:cNvSpPr/>
          <p:nvPr/>
        </p:nvSpPr>
        <p:spPr>
          <a:xfrm>
            <a:off x="8499489" y="5523052"/>
            <a:ext cx="10922793" cy="4468232"/>
          </a:xfrm>
          <a:prstGeom prst="rect">
            <a:avLst/>
          </a:prstGeom>
          <a:solidFill>
            <a:srgbClr val="CAE4F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47" name="Rectangle"/>
          <p:cNvSpPr/>
          <p:nvPr/>
        </p:nvSpPr>
        <p:spPr>
          <a:xfrm>
            <a:off x="8938706" y="8641354"/>
            <a:ext cx="10044360" cy="906026"/>
          </a:xfrm>
          <a:prstGeom prst="rect">
            <a:avLst/>
          </a:prstGeom>
          <a:solidFill>
            <a:srgbClr val="DABFE0">
              <a:alpha val="7503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48" name="Rectangle"/>
          <p:cNvSpPr/>
          <p:nvPr/>
        </p:nvSpPr>
        <p:spPr>
          <a:xfrm>
            <a:off x="8938880" y="5917155"/>
            <a:ext cx="10044360" cy="906026"/>
          </a:xfrm>
          <a:prstGeom prst="rect">
            <a:avLst/>
          </a:prstGeom>
          <a:solidFill>
            <a:srgbClr val="DCDEE0">
              <a:alpha val="7503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49" name="Rectangle"/>
          <p:cNvSpPr/>
          <p:nvPr/>
        </p:nvSpPr>
        <p:spPr>
          <a:xfrm>
            <a:off x="8499489" y="3975455"/>
            <a:ext cx="10922793" cy="1546836"/>
          </a:xfrm>
          <a:prstGeom prst="rect">
            <a:avLst/>
          </a:prstGeom>
          <a:solidFill>
            <a:srgbClr val="F9DAC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50" name="Rectangle"/>
          <p:cNvSpPr/>
          <p:nvPr/>
        </p:nvSpPr>
        <p:spPr>
          <a:xfrm>
            <a:off x="8746084" y="4224502"/>
            <a:ext cx="10429603" cy="1048742"/>
          </a:xfrm>
          <a:prstGeom prst="rect">
            <a:avLst/>
          </a:prstGeom>
          <a:solidFill>
            <a:srgbClr val="A2E5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51" name="Line"/>
          <p:cNvSpPr/>
          <p:nvPr/>
        </p:nvSpPr>
        <p:spPr>
          <a:xfrm flipV="1">
            <a:off x="8926541" y="4229390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52" name="Line"/>
          <p:cNvSpPr/>
          <p:nvPr/>
        </p:nvSpPr>
        <p:spPr>
          <a:xfrm flipV="1">
            <a:off x="12279654" y="4229389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53" name="Line"/>
          <p:cNvSpPr/>
          <p:nvPr/>
        </p:nvSpPr>
        <p:spPr>
          <a:xfrm flipV="1">
            <a:off x="15632767" y="4229389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54" name="Line"/>
          <p:cNvSpPr/>
          <p:nvPr/>
        </p:nvSpPr>
        <p:spPr>
          <a:xfrm flipV="1">
            <a:off x="18985880" y="4229389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55" name="Line"/>
          <p:cNvSpPr/>
          <p:nvPr/>
        </p:nvSpPr>
        <p:spPr>
          <a:xfrm>
            <a:off x="8915884" y="9560189"/>
            <a:ext cx="10079813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56" name="Line"/>
          <p:cNvSpPr/>
          <p:nvPr/>
        </p:nvSpPr>
        <p:spPr>
          <a:xfrm>
            <a:off x="8915884" y="8649033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57" name="Line"/>
          <p:cNvSpPr/>
          <p:nvPr/>
        </p:nvSpPr>
        <p:spPr>
          <a:xfrm>
            <a:off x="8915884" y="7737877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58" name="Line"/>
          <p:cNvSpPr/>
          <p:nvPr/>
        </p:nvSpPr>
        <p:spPr>
          <a:xfrm>
            <a:off x="8915884" y="6826722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59" name="Line"/>
          <p:cNvSpPr/>
          <p:nvPr/>
        </p:nvSpPr>
        <p:spPr>
          <a:xfrm>
            <a:off x="8915884" y="5910577"/>
            <a:ext cx="10079813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60" name="table body"/>
          <p:cNvSpPr txBox="1"/>
          <p:nvPr/>
        </p:nvSpPr>
        <p:spPr>
          <a:xfrm>
            <a:off x="19613681" y="7382277"/>
            <a:ext cx="359427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000">
                <a:solidFill>
                  <a:srgbClr val="53585F"/>
                </a:solidFill>
              </a:defRPr>
            </a:lvl1pPr>
          </a:lstStyle>
          <a:p>
            <a:pPr/>
            <a:r>
              <a:t>table body</a:t>
            </a:r>
          </a:p>
        </p:txBody>
      </p:sp>
      <p:sp>
        <p:nvSpPr>
          <p:cNvPr id="861" name="column labels"/>
          <p:cNvSpPr txBox="1"/>
          <p:nvPr/>
        </p:nvSpPr>
        <p:spPr>
          <a:xfrm>
            <a:off x="19613681" y="4393272"/>
            <a:ext cx="359427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000">
                <a:solidFill>
                  <a:srgbClr val="53585F"/>
                </a:solidFill>
              </a:defRPr>
            </a:lvl1pPr>
          </a:lstStyle>
          <a:p>
            <a:pPr/>
            <a:r>
              <a:t>column labels</a:t>
            </a:r>
          </a:p>
        </p:txBody>
      </p:sp>
      <p:sp>
        <p:nvSpPr>
          <p:cNvPr id="862" name="cell"/>
          <p:cNvSpPr txBox="1"/>
          <p:nvPr/>
        </p:nvSpPr>
        <p:spPr>
          <a:xfrm>
            <a:off x="9665630" y="6958449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863" name="cell"/>
          <p:cNvSpPr txBox="1"/>
          <p:nvPr/>
        </p:nvSpPr>
        <p:spPr>
          <a:xfrm>
            <a:off x="9665630" y="7869605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864" name="cell"/>
          <p:cNvSpPr txBox="1"/>
          <p:nvPr/>
        </p:nvSpPr>
        <p:spPr>
          <a:xfrm>
            <a:off x="13023420" y="6954788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865" name="cell"/>
          <p:cNvSpPr txBox="1"/>
          <p:nvPr/>
        </p:nvSpPr>
        <p:spPr>
          <a:xfrm>
            <a:off x="13023420" y="7865944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866" name="cell"/>
          <p:cNvSpPr txBox="1"/>
          <p:nvPr/>
        </p:nvSpPr>
        <p:spPr>
          <a:xfrm>
            <a:off x="16367182" y="6954788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867" name="cell"/>
          <p:cNvSpPr txBox="1"/>
          <p:nvPr/>
        </p:nvSpPr>
        <p:spPr>
          <a:xfrm>
            <a:off x="16367182" y="7865944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868" name="column…"/>
          <p:cNvSpPr txBox="1"/>
          <p:nvPr/>
        </p:nvSpPr>
        <p:spPr>
          <a:xfrm>
            <a:off x="16371858" y="4204781"/>
            <a:ext cx="187493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869" name="column…"/>
          <p:cNvSpPr txBox="1"/>
          <p:nvPr/>
        </p:nvSpPr>
        <p:spPr>
          <a:xfrm>
            <a:off x="13023420" y="4204781"/>
            <a:ext cx="1874934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870" name="column…"/>
          <p:cNvSpPr txBox="1"/>
          <p:nvPr/>
        </p:nvSpPr>
        <p:spPr>
          <a:xfrm>
            <a:off x="9660956" y="4204781"/>
            <a:ext cx="187493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871" name="Line"/>
          <p:cNvSpPr/>
          <p:nvPr/>
        </p:nvSpPr>
        <p:spPr>
          <a:xfrm>
            <a:off x="5215865" y="5910577"/>
            <a:ext cx="3723376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72" name="Line"/>
          <p:cNvSpPr/>
          <p:nvPr/>
        </p:nvSpPr>
        <p:spPr>
          <a:xfrm>
            <a:off x="5215865" y="6819400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73" name="Line"/>
          <p:cNvSpPr/>
          <p:nvPr/>
        </p:nvSpPr>
        <p:spPr>
          <a:xfrm>
            <a:off x="5215865" y="7737877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74" name="Line"/>
          <p:cNvSpPr/>
          <p:nvPr/>
        </p:nvSpPr>
        <p:spPr>
          <a:xfrm>
            <a:off x="5215865" y="8649033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75" name="Line"/>
          <p:cNvSpPr/>
          <p:nvPr/>
        </p:nvSpPr>
        <p:spPr>
          <a:xfrm>
            <a:off x="5215865" y="9560189"/>
            <a:ext cx="3723376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76" name="row group label"/>
          <p:cNvSpPr txBox="1"/>
          <p:nvPr/>
        </p:nvSpPr>
        <p:spPr>
          <a:xfrm>
            <a:off x="4952916" y="6075382"/>
            <a:ext cx="358844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-128" sz="3200">
                <a:solidFill>
                  <a:srgbClr val="53585F"/>
                </a:solidFill>
              </a:defRPr>
            </a:lvl1pPr>
          </a:lstStyle>
          <a:p>
            <a:pPr/>
            <a:r>
              <a:t>row group label</a:t>
            </a:r>
          </a:p>
        </p:txBody>
      </p:sp>
      <p:sp>
        <p:nvSpPr>
          <p:cNvPr id="877" name="summary label"/>
          <p:cNvSpPr txBox="1"/>
          <p:nvPr/>
        </p:nvSpPr>
        <p:spPr>
          <a:xfrm>
            <a:off x="4970860" y="8808372"/>
            <a:ext cx="358844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-128" sz="3200">
                <a:solidFill>
                  <a:srgbClr val="53585F"/>
                </a:solidFill>
              </a:defRPr>
            </a:lvl1pPr>
          </a:lstStyle>
          <a:p>
            <a:pPr/>
            <a:r>
              <a:t>summary label</a:t>
            </a:r>
          </a:p>
        </p:txBody>
      </p:sp>
      <p:sp>
        <p:nvSpPr>
          <p:cNvPr id="878" name="summary cell"/>
          <p:cNvSpPr txBox="1"/>
          <p:nvPr/>
        </p:nvSpPr>
        <p:spPr>
          <a:xfrm>
            <a:off x="8933819" y="87785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summary cell</a:t>
            </a:r>
          </a:p>
        </p:txBody>
      </p:sp>
      <p:sp>
        <p:nvSpPr>
          <p:cNvPr id="879" name="summary cell"/>
          <p:cNvSpPr txBox="1"/>
          <p:nvPr/>
        </p:nvSpPr>
        <p:spPr>
          <a:xfrm>
            <a:off x="12284637" y="87785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summary cell</a:t>
            </a:r>
          </a:p>
        </p:txBody>
      </p:sp>
      <p:sp>
        <p:nvSpPr>
          <p:cNvPr id="880" name="summary cell"/>
          <p:cNvSpPr txBox="1"/>
          <p:nvPr/>
        </p:nvSpPr>
        <p:spPr>
          <a:xfrm>
            <a:off x="15628401" y="87785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summary cell</a:t>
            </a:r>
          </a:p>
        </p:txBody>
      </p:sp>
      <p:sp>
        <p:nvSpPr>
          <p:cNvPr id="881" name="table…"/>
          <p:cNvSpPr txBox="1"/>
          <p:nvPr/>
        </p:nvSpPr>
        <p:spPr>
          <a:xfrm>
            <a:off x="2849113" y="2313262"/>
            <a:ext cx="1922050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table</a:t>
            </a:r>
          </a:p>
          <a:p>
            <a: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header</a:t>
            </a:r>
          </a:p>
        </p:txBody>
      </p:sp>
      <p:sp>
        <p:nvSpPr>
          <p:cNvPr id="882" name="The Structural Parts of a gt Table"/>
          <p:cNvSpPr txBox="1"/>
          <p:nvPr/>
        </p:nvSpPr>
        <p:spPr>
          <a:xfrm>
            <a:off x="7488285" y="774690"/>
            <a:ext cx="9407430" cy="863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/>
          <a:p>
            <a:pPr algn="ctr">
              <a:defRPr b="0" cap="none" i="1" spc="0" sz="5000">
                <a:solidFill>
                  <a:srgbClr val="53585F"/>
                </a:solidFill>
              </a:defRPr>
            </a:pPr>
            <a:r>
              <a:t>The Structural Parts of a </a:t>
            </a:r>
            <a:r>
              <a:rPr b="1"/>
              <a:t>gt</a:t>
            </a:r>
            <a:r>
              <a:t> Table</a:t>
            </a:r>
          </a:p>
        </p:txBody>
      </p:sp>
      <p:sp>
        <p:nvSpPr>
          <p:cNvPr id="883" name="A table header is a great place to add a title and a subtitle."/>
          <p:cNvSpPr txBox="1"/>
          <p:nvPr/>
        </p:nvSpPr>
        <p:spPr>
          <a:xfrm>
            <a:off x="3934266" y="10860964"/>
            <a:ext cx="16515468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A table header is a great place to add a title and a subtitle.</a:t>
            </a:r>
          </a:p>
        </p:txBody>
      </p:sp>
      <p:sp>
        <p:nvSpPr>
          <p:cNvPr id="884" name="row group"/>
          <p:cNvSpPr txBox="1"/>
          <p:nvPr/>
        </p:nvSpPr>
        <p:spPr>
          <a:xfrm>
            <a:off x="2101362" y="5493229"/>
            <a:ext cx="22634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r">
              <a:lnSpc>
                <a:spcPct val="80000"/>
              </a:lnSpc>
              <a:defRPr b="0" cap="none" spc="0" sz="3200">
                <a:solidFill>
                  <a:srgbClr val="53585F"/>
                </a:solidFill>
              </a:defRPr>
            </a:lvl1pPr>
          </a:lstStyle>
          <a:p>
            <a:pPr/>
            <a:r>
              <a:t>row group</a:t>
            </a:r>
          </a:p>
        </p:txBody>
      </p:sp>
      <p:sp>
        <p:nvSpPr>
          <p:cNvPr id="885" name="Line"/>
          <p:cNvSpPr/>
          <p:nvPr/>
        </p:nvSpPr>
        <p:spPr>
          <a:xfrm>
            <a:off x="4406731" y="5796863"/>
            <a:ext cx="94701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diamond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2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7" dur="5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8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4" name="Group"/>
          <p:cNvGrpSpPr/>
          <p:nvPr/>
        </p:nvGrpSpPr>
        <p:grpSpPr>
          <a:xfrm>
            <a:off x="4994887" y="9989254"/>
            <a:ext cx="14427395" cy="2123982"/>
            <a:chOff x="0" y="0"/>
            <a:chExt cx="14427393" cy="2123981"/>
          </a:xfrm>
        </p:grpSpPr>
        <p:sp>
          <p:nvSpPr>
            <p:cNvPr id="887" name="Rectangle"/>
            <p:cNvSpPr/>
            <p:nvPr/>
          </p:nvSpPr>
          <p:spPr>
            <a:xfrm>
              <a:off x="0" y="0"/>
              <a:ext cx="14427394" cy="2123982"/>
            </a:xfrm>
            <a:prstGeom prst="rect">
              <a:avLst/>
            </a:prstGeom>
            <a:solidFill>
              <a:srgbClr val="E9E9E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890" name="Group"/>
            <p:cNvGrpSpPr/>
            <p:nvPr/>
          </p:nvGrpSpPr>
          <p:grpSpPr>
            <a:xfrm>
              <a:off x="213425" y="244943"/>
              <a:ext cx="13967375" cy="754735"/>
              <a:chOff x="0" y="0"/>
              <a:chExt cx="13967373" cy="754734"/>
            </a:xfrm>
          </p:grpSpPr>
          <p:sp>
            <p:nvSpPr>
              <p:cNvPr id="888" name="Rectangle"/>
              <p:cNvSpPr/>
              <p:nvPr/>
            </p:nvSpPr>
            <p:spPr>
              <a:xfrm>
                <a:off x="0" y="0"/>
                <a:ext cx="13967374" cy="754735"/>
              </a:xfrm>
              <a:prstGeom prst="rect">
                <a:avLst/>
              </a:prstGeom>
              <a:solidFill>
                <a:srgbClr val="C9D5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889" name="footnotes"/>
              <p:cNvSpPr txBox="1"/>
              <p:nvPr/>
            </p:nvSpPr>
            <p:spPr>
              <a:xfrm>
                <a:off x="5274203" y="21766"/>
                <a:ext cx="3594276" cy="711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 algn="ctr">
                  <a:defRPr b="0" cap="none" spc="0" sz="40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footnotes</a:t>
                </a:r>
              </a:p>
            </p:txBody>
          </p:sp>
        </p:grpSp>
        <p:grpSp>
          <p:nvGrpSpPr>
            <p:cNvPr id="893" name="Group"/>
            <p:cNvGrpSpPr/>
            <p:nvPr/>
          </p:nvGrpSpPr>
          <p:grpSpPr>
            <a:xfrm>
              <a:off x="213425" y="1138259"/>
              <a:ext cx="13967375" cy="754735"/>
              <a:chOff x="0" y="0"/>
              <a:chExt cx="13967373" cy="754734"/>
            </a:xfrm>
          </p:grpSpPr>
          <p:sp>
            <p:nvSpPr>
              <p:cNvPr id="891" name="Rectangle"/>
              <p:cNvSpPr/>
              <p:nvPr/>
            </p:nvSpPr>
            <p:spPr>
              <a:xfrm>
                <a:off x="0" y="0"/>
                <a:ext cx="13967374" cy="754735"/>
              </a:xfrm>
              <a:prstGeom prst="rect">
                <a:avLst/>
              </a:prstGeom>
              <a:solidFill>
                <a:srgbClr val="F1E2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892" name="source notes"/>
              <p:cNvSpPr txBox="1"/>
              <p:nvPr/>
            </p:nvSpPr>
            <p:spPr>
              <a:xfrm>
                <a:off x="5274203" y="21766"/>
                <a:ext cx="3594276" cy="711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 algn="ctr">
                  <a:defRPr b="0" cap="none" spc="0" sz="40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source notes</a:t>
                </a:r>
              </a:p>
            </p:txBody>
          </p:sp>
        </p:grpSp>
      </p:grpSp>
      <p:grpSp>
        <p:nvGrpSpPr>
          <p:cNvPr id="900" name="Group"/>
          <p:cNvGrpSpPr/>
          <p:nvPr/>
        </p:nvGrpSpPr>
        <p:grpSpPr>
          <a:xfrm>
            <a:off x="4994887" y="1850712"/>
            <a:ext cx="14427395" cy="2123982"/>
            <a:chOff x="0" y="0"/>
            <a:chExt cx="14427393" cy="2123981"/>
          </a:xfrm>
        </p:grpSpPr>
        <p:sp>
          <p:nvSpPr>
            <p:cNvPr id="895" name="Rectangle"/>
            <p:cNvSpPr/>
            <p:nvPr/>
          </p:nvSpPr>
          <p:spPr>
            <a:xfrm>
              <a:off x="0" y="0"/>
              <a:ext cx="14427394" cy="2123982"/>
            </a:xfrm>
            <a:prstGeom prst="rect">
              <a:avLst/>
            </a:prstGeom>
            <a:gradFill flip="none" rotWithShape="1">
              <a:gsLst>
                <a:gs pos="0">
                  <a:srgbClr val="E3C756"/>
                </a:gs>
                <a:gs pos="100000">
                  <a:srgbClr val="D7A949"/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96" name="Rectangle"/>
            <p:cNvSpPr/>
            <p:nvPr/>
          </p:nvSpPr>
          <p:spPr>
            <a:xfrm>
              <a:off x="213425" y="244942"/>
              <a:ext cx="13967375" cy="754736"/>
            </a:xfrm>
            <a:prstGeom prst="rect">
              <a:avLst/>
            </a:prstGeom>
            <a:solidFill>
              <a:srgbClr val="E1C9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97" name="Rectangle"/>
            <p:cNvSpPr/>
            <p:nvPr/>
          </p:nvSpPr>
          <p:spPr>
            <a:xfrm>
              <a:off x="213425" y="1138259"/>
              <a:ext cx="13967375" cy="754735"/>
            </a:xfrm>
            <a:prstGeom prst="rect">
              <a:avLst/>
            </a:prstGeom>
            <a:solidFill>
              <a:srgbClr val="C3CCE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98" name="title"/>
            <p:cNvSpPr txBox="1"/>
            <p:nvPr/>
          </p:nvSpPr>
          <p:spPr>
            <a:xfrm>
              <a:off x="5487628" y="266710"/>
              <a:ext cx="3594276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0" sz="4000">
                  <a:solidFill>
                    <a:srgbClr val="53585F"/>
                  </a:solidFill>
                </a:defRPr>
              </a:lvl1pPr>
            </a:lstStyle>
            <a:p>
              <a:pPr/>
              <a:r>
                <a:t>title</a:t>
              </a:r>
            </a:p>
          </p:txBody>
        </p:sp>
        <p:sp>
          <p:nvSpPr>
            <p:cNvPr id="899" name="subtitle"/>
            <p:cNvSpPr txBox="1"/>
            <p:nvPr/>
          </p:nvSpPr>
          <p:spPr>
            <a:xfrm>
              <a:off x="5487628" y="1160026"/>
              <a:ext cx="3594276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0" sz="4000">
                  <a:solidFill>
                    <a:srgbClr val="53585F"/>
                  </a:solidFill>
                </a:defRPr>
              </a:lvl1pPr>
            </a:lstStyle>
            <a:p>
              <a:pPr/>
              <a:r>
                <a:t>subtitle</a:t>
              </a:r>
            </a:p>
          </p:txBody>
        </p:sp>
      </p:grpSp>
      <p:sp>
        <p:nvSpPr>
          <p:cNvPr id="901" name="Rectangle"/>
          <p:cNvSpPr/>
          <p:nvPr/>
        </p:nvSpPr>
        <p:spPr>
          <a:xfrm>
            <a:off x="4993628" y="3975455"/>
            <a:ext cx="3507023" cy="1546836"/>
          </a:xfrm>
          <a:prstGeom prst="rect">
            <a:avLst/>
          </a:prstGeom>
          <a:solidFill>
            <a:srgbClr val="BDDD5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902" name="Rectangle"/>
          <p:cNvSpPr/>
          <p:nvPr/>
        </p:nvSpPr>
        <p:spPr>
          <a:xfrm>
            <a:off x="4994539" y="5523052"/>
            <a:ext cx="3505201" cy="4468232"/>
          </a:xfrm>
          <a:prstGeom prst="rect">
            <a:avLst/>
          </a:prstGeom>
          <a:solidFill>
            <a:srgbClr val="E1F19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903" name="Rectangle"/>
          <p:cNvSpPr/>
          <p:nvPr/>
        </p:nvSpPr>
        <p:spPr>
          <a:xfrm>
            <a:off x="5215865" y="5715999"/>
            <a:ext cx="3098437" cy="4043757"/>
          </a:xfrm>
          <a:prstGeom prst="rect">
            <a:avLst/>
          </a:prstGeom>
          <a:solidFill>
            <a:srgbClr val="FCFFC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904" name="stub…"/>
          <p:cNvSpPr txBox="1"/>
          <p:nvPr/>
        </p:nvSpPr>
        <p:spPr>
          <a:xfrm>
            <a:off x="3145562" y="4149432"/>
            <a:ext cx="1625601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stub</a:t>
            </a:r>
          </a:p>
          <a:p>
            <a: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head</a:t>
            </a:r>
          </a:p>
        </p:txBody>
      </p:sp>
      <p:sp>
        <p:nvSpPr>
          <p:cNvPr id="905" name="stub"/>
          <p:cNvSpPr txBox="1"/>
          <p:nvPr/>
        </p:nvSpPr>
        <p:spPr>
          <a:xfrm>
            <a:off x="3145562" y="7382277"/>
            <a:ext cx="16256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lvl1pPr>
          </a:lstStyle>
          <a:p>
            <a:pPr/>
            <a:r>
              <a:t>stub</a:t>
            </a:r>
          </a:p>
        </p:txBody>
      </p:sp>
      <p:sp>
        <p:nvSpPr>
          <p:cNvPr id="906" name="row label"/>
          <p:cNvSpPr txBox="1"/>
          <p:nvPr/>
        </p:nvSpPr>
        <p:spPr>
          <a:xfrm>
            <a:off x="5349545" y="6954788"/>
            <a:ext cx="279518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row label</a:t>
            </a:r>
          </a:p>
        </p:txBody>
      </p:sp>
      <p:sp>
        <p:nvSpPr>
          <p:cNvPr id="907" name="row label"/>
          <p:cNvSpPr txBox="1"/>
          <p:nvPr/>
        </p:nvSpPr>
        <p:spPr>
          <a:xfrm>
            <a:off x="5351997" y="7865944"/>
            <a:ext cx="279028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row label</a:t>
            </a:r>
          </a:p>
        </p:txBody>
      </p:sp>
      <p:sp>
        <p:nvSpPr>
          <p:cNvPr id="908" name="Rectangle"/>
          <p:cNvSpPr/>
          <p:nvPr/>
        </p:nvSpPr>
        <p:spPr>
          <a:xfrm>
            <a:off x="5215865" y="4224502"/>
            <a:ext cx="3098437" cy="1048742"/>
          </a:xfrm>
          <a:prstGeom prst="rect">
            <a:avLst/>
          </a:prstGeom>
          <a:solidFill>
            <a:srgbClr val="F5E85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909" name="stubhead label"/>
          <p:cNvSpPr txBox="1"/>
          <p:nvPr/>
        </p:nvSpPr>
        <p:spPr>
          <a:xfrm>
            <a:off x="5349768" y="4206582"/>
            <a:ext cx="279474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stubhead label</a:t>
            </a:r>
          </a:p>
        </p:txBody>
      </p:sp>
      <p:sp>
        <p:nvSpPr>
          <p:cNvPr id="910" name="Rectangle"/>
          <p:cNvSpPr/>
          <p:nvPr/>
        </p:nvSpPr>
        <p:spPr>
          <a:xfrm>
            <a:off x="8499489" y="5523052"/>
            <a:ext cx="10922793" cy="4468232"/>
          </a:xfrm>
          <a:prstGeom prst="rect">
            <a:avLst/>
          </a:prstGeom>
          <a:solidFill>
            <a:srgbClr val="CAE4F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911" name="Rectangle"/>
          <p:cNvSpPr/>
          <p:nvPr/>
        </p:nvSpPr>
        <p:spPr>
          <a:xfrm>
            <a:off x="8938706" y="8641354"/>
            <a:ext cx="10044360" cy="906026"/>
          </a:xfrm>
          <a:prstGeom prst="rect">
            <a:avLst/>
          </a:prstGeom>
          <a:solidFill>
            <a:srgbClr val="DABFE0">
              <a:alpha val="7503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912" name="Rectangle"/>
          <p:cNvSpPr/>
          <p:nvPr/>
        </p:nvSpPr>
        <p:spPr>
          <a:xfrm>
            <a:off x="8938880" y="5917155"/>
            <a:ext cx="10044360" cy="906026"/>
          </a:xfrm>
          <a:prstGeom prst="rect">
            <a:avLst/>
          </a:prstGeom>
          <a:solidFill>
            <a:srgbClr val="DCDEE0">
              <a:alpha val="7503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913" name="Rectangle"/>
          <p:cNvSpPr/>
          <p:nvPr/>
        </p:nvSpPr>
        <p:spPr>
          <a:xfrm>
            <a:off x="8499489" y="3975455"/>
            <a:ext cx="10922793" cy="1546836"/>
          </a:xfrm>
          <a:prstGeom prst="rect">
            <a:avLst/>
          </a:prstGeom>
          <a:solidFill>
            <a:srgbClr val="F9DAC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914" name="Rectangle"/>
          <p:cNvSpPr/>
          <p:nvPr/>
        </p:nvSpPr>
        <p:spPr>
          <a:xfrm>
            <a:off x="8746084" y="4224502"/>
            <a:ext cx="10429603" cy="1048742"/>
          </a:xfrm>
          <a:prstGeom prst="rect">
            <a:avLst/>
          </a:prstGeom>
          <a:solidFill>
            <a:srgbClr val="A2E5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915" name="Line"/>
          <p:cNvSpPr/>
          <p:nvPr/>
        </p:nvSpPr>
        <p:spPr>
          <a:xfrm flipV="1">
            <a:off x="8926541" y="4229390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916" name="Line"/>
          <p:cNvSpPr/>
          <p:nvPr/>
        </p:nvSpPr>
        <p:spPr>
          <a:xfrm flipV="1">
            <a:off x="12279654" y="4229389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917" name="Line"/>
          <p:cNvSpPr/>
          <p:nvPr/>
        </p:nvSpPr>
        <p:spPr>
          <a:xfrm flipV="1">
            <a:off x="15632767" y="4229389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918" name="Line"/>
          <p:cNvSpPr/>
          <p:nvPr/>
        </p:nvSpPr>
        <p:spPr>
          <a:xfrm flipV="1">
            <a:off x="18985880" y="4229389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919" name="Line"/>
          <p:cNvSpPr/>
          <p:nvPr/>
        </p:nvSpPr>
        <p:spPr>
          <a:xfrm>
            <a:off x="8915884" y="9560189"/>
            <a:ext cx="10079813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920" name="Line"/>
          <p:cNvSpPr/>
          <p:nvPr/>
        </p:nvSpPr>
        <p:spPr>
          <a:xfrm>
            <a:off x="8915884" y="8649033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921" name="Line"/>
          <p:cNvSpPr/>
          <p:nvPr/>
        </p:nvSpPr>
        <p:spPr>
          <a:xfrm>
            <a:off x="8915884" y="7737877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922" name="Line"/>
          <p:cNvSpPr/>
          <p:nvPr/>
        </p:nvSpPr>
        <p:spPr>
          <a:xfrm>
            <a:off x="8915884" y="6826722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923" name="Line"/>
          <p:cNvSpPr/>
          <p:nvPr/>
        </p:nvSpPr>
        <p:spPr>
          <a:xfrm>
            <a:off x="8915884" y="5910577"/>
            <a:ext cx="10079813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924" name="table body"/>
          <p:cNvSpPr txBox="1"/>
          <p:nvPr/>
        </p:nvSpPr>
        <p:spPr>
          <a:xfrm>
            <a:off x="19613681" y="7382277"/>
            <a:ext cx="359427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000">
                <a:solidFill>
                  <a:srgbClr val="53585F"/>
                </a:solidFill>
              </a:defRPr>
            </a:lvl1pPr>
          </a:lstStyle>
          <a:p>
            <a:pPr/>
            <a:r>
              <a:t>table body</a:t>
            </a:r>
          </a:p>
        </p:txBody>
      </p:sp>
      <p:sp>
        <p:nvSpPr>
          <p:cNvPr id="925" name="column labels"/>
          <p:cNvSpPr txBox="1"/>
          <p:nvPr/>
        </p:nvSpPr>
        <p:spPr>
          <a:xfrm>
            <a:off x="19613681" y="4393272"/>
            <a:ext cx="359427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000">
                <a:solidFill>
                  <a:srgbClr val="53585F"/>
                </a:solidFill>
              </a:defRPr>
            </a:lvl1pPr>
          </a:lstStyle>
          <a:p>
            <a:pPr/>
            <a:r>
              <a:t>column labels</a:t>
            </a:r>
          </a:p>
        </p:txBody>
      </p:sp>
      <p:sp>
        <p:nvSpPr>
          <p:cNvPr id="926" name="cell"/>
          <p:cNvSpPr txBox="1"/>
          <p:nvPr/>
        </p:nvSpPr>
        <p:spPr>
          <a:xfrm>
            <a:off x="9665630" y="6958449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927" name="cell"/>
          <p:cNvSpPr txBox="1"/>
          <p:nvPr/>
        </p:nvSpPr>
        <p:spPr>
          <a:xfrm>
            <a:off x="9665630" y="7869605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928" name="cell"/>
          <p:cNvSpPr txBox="1"/>
          <p:nvPr/>
        </p:nvSpPr>
        <p:spPr>
          <a:xfrm>
            <a:off x="13023420" y="6954788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929" name="cell"/>
          <p:cNvSpPr txBox="1"/>
          <p:nvPr/>
        </p:nvSpPr>
        <p:spPr>
          <a:xfrm>
            <a:off x="13023420" y="7865944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930" name="cell"/>
          <p:cNvSpPr txBox="1"/>
          <p:nvPr/>
        </p:nvSpPr>
        <p:spPr>
          <a:xfrm>
            <a:off x="16367182" y="6954788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931" name="cell"/>
          <p:cNvSpPr txBox="1"/>
          <p:nvPr/>
        </p:nvSpPr>
        <p:spPr>
          <a:xfrm>
            <a:off x="16367182" y="7865944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932" name="column…"/>
          <p:cNvSpPr txBox="1"/>
          <p:nvPr/>
        </p:nvSpPr>
        <p:spPr>
          <a:xfrm>
            <a:off x="16371858" y="4204781"/>
            <a:ext cx="187493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933" name="column…"/>
          <p:cNvSpPr txBox="1"/>
          <p:nvPr/>
        </p:nvSpPr>
        <p:spPr>
          <a:xfrm>
            <a:off x="13023420" y="4204781"/>
            <a:ext cx="1874934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934" name="column…"/>
          <p:cNvSpPr txBox="1"/>
          <p:nvPr/>
        </p:nvSpPr>
        <p:spPr>
          <a:xfrm>
            <a:off x="9660956" y="4204781"/>
            <a:ext cx="187493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935" name="Line"/>
          <p:cNvSpPr/>
          <p:nvPr/>
        </p:nvSpPr>
        <p:spPr>
          <a:xfrm>
            <a:off x="5215865" y="5910577"/>
            <a:ext cx="3723376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936" name="Line"/>
          <p:cNvSpPr/>
          <p:nvPr/>
        </p:nvSpPr>
        <p:spPr>
          <a:xfrm>
            <a:off x="5215865" y="6819400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937" name="Line"/>
          <p:cNvSpPr/>
          <p:nvPr/>
        </p:nvSpPr>
        <p:spPr>
          <a:xfrm>
            <a:off x="5215865" y="7737877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938" name="Line"/>
          <p:cNvSpPr/>
          <p:nvPr/>
        </p:nvSpPr>
        <p:spPr>
          <a:xfrm>
            <a:off x="5215865" y="8649033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939" name="Line"/>
          <p:cNvSpPr/>
          <p:nvPr/>
        </p:nvSpPr>
        <p:spPr>
          <a:xfrm>
            <a:off x="5215865" y="9560189"/>
            <a:ext cx="3723376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940" name="row group label"/>
          <p:cNvSpPr txBox="1"/>
          <p:nvPr/>
        </p:nvSpPr>
        <p:spPr>
          <a:xfrm>
            <a:off x="4952916" y="6075382"/>
            <a:ext cx="358844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-128" sz="3200">
                <a:solidFill>
                  <a:srgbClr val="53585F"/>
                </a:solidFill>
              </a:defRPr>
            </a:lvl1pPr>
          </a:lstStyle>
          <a:p>
            <a:pPr/>
            <a:r>
              <a:t>row group label</a:t>
            </a:r>
          </a:p>
        </p:txBody>
      </p:sp>
      <p:sp>
        <p:nvSpPr>
          <p:cNvPr id="941" name="summary label"/>
          <p:cNvSpPr txBox="1"/>
          <p:nvPr/>
        </p:nvSpPr>
        <p:spPr>
          <a:xfrm>
            <a:off x="4970860" y="8808372"/>
            <a:ext cx="358844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-128" sz="3200">
                <a:solidFill>
                  <a:srgbClr val="53585F"/>
                </a:solidFill>
              </a:defRPr>
            </a:lvl1pPr>
          </a:lstStyle>
          <a:p>
            <a:pPr/>
            <a:r>
              <a:t>summary label</a:t>
            </a:r>
          </a:p>
        </p:txBody>
      </p:sp>
      <p:sp>
        <p:nvSpPr>
          <p:cNvPr id="942" name="summary cell"/>
          <p:cNvSpPr txBox="1"/>
          <p:nvPr/>
        </p:nvSpPr>
        <p:spPr>
          <a:xfrm>
            <a:off x="8933819" y="87785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summary cell</a:t>
            </a:r>
          </a:p>
        </p:txBody>
      </p:sp>
      <p:sp>
        <p:nvSpPr>
          <p:cNvPr id="943" name="summary cell"/>
          <p:cNvSpPr txBox="1"/>
          <p:nvPr/>
        </p:nvSpPr>
        <p:spPr>
          <a:xfrm>
            <a:off x="12284637" y="87785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summary cell</a:t>
            </a:r>
          </a:p>
        </p:txBody>
      </p:sp>
      <p:sp>
        <p:nvSpPr>
          <p:cNvPr id="944" name="summary cell"/>
          <p:cNvSpPr txBox="1"/>
          <p:nvPr/>
        </p:nvSpPr>
        <p:spPr>
          <a:xfrm>
            <a:off x="15628401" y="87785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summary cell</a:t>
            </a:r>
          </a:p>
        </p:txBody>
      </p:sp>
      <p:sp>
        <p:nvSpPr>
          <p:cNvPr id="945" name="table…"/>
          <p:cNvSpPr txBox="1"/>
          <p:nvPr/>
        </p:nvSpPr>
        <p:spPr>
          <a:xfrm>
            <a:off x="2849113" y="2313262"/>
            <a:ext cx="1922050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table</a:t>
            </a:r>
          </a:p>
          <a:p>
            <a: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header</a:t>
            </a:r>
          </a:p>
        </p:txBody>
      </p:sp>
      <p:sp>
        <p:nvSpPr>
          <p:cNvPr id="946" name="table…"/>
          <p:cNvSpPr txBox="1"/>
          <p:nvPr/>
        </p:nvSpPr>
        <p:spPr>
          <a:xfrm>
            <a:off x="19605921" y="10451804"/>
            <a:ext cx="1922050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table</a:t>
            </a:r>
          </a:p>
          <a:p>
            <a:pPr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footer</a:t>
            </a:r>
          </a:p>
        </p:txBody>
      </p:sp>
      <p:sp>
        <p:nvSpPr>
          <p:cNvPr id="947" name="The Structural Parts of a gt Table"/>
          <p:cNvSpPr txBox="1"/>
          <p:nvPr/>
        </p:nvSpPr>
        <p:spPr>
          <a:xfrm>
            <a:off x="7488285" y="774690"/>
            <a:ext cx="9407430" cy="863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/>
          <a:p>
            <a:pPr algn="ctr">
              <a:defRPr b="0" cap="none" i="1" spc="0" sz="5000">
                <a:solidFill>
                  <a:srgbClr val="53585F"/>
                </a:solidFill>
              </a:defRPr>
            </a:pPr>
            <a:r>
              <a:t>The Structural Parts of a </a:t>
            </a:r>
            <a:r>
              <a:rPr b="1"/>
              <a:t>gt</a:t>
            </a:r>
            <a:r>
              <a:t> Table</a:t>
            </a:r>
          </a:p>
        </p:txBody>
      </p:sp>
      <p:sp>
        <p:nvSpPr>
          <p:cNvPr id="948" name="Footnotes and source notes serve as useful annotations."/>
          <p:cNvSpPr txBox="1"/>
          <p:nvPr/>
        </p:nvSpPr>
        <p:spPr>
          <a:xfrm>
            <a:off x="3934266" y="12343324"/>
            <a:ext cx="16515468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Footnotes and source notes serve as useful annotations.</a:t>
            </a:r>
          </a:p>
        </p:txBody>
      </p:sp>
      <p:sp>
        <p:nvSpPr>
          <p:cNvPr id="949" name="row group"/>
          <p:cNvSpPr txBox="1"/>
          <p:nvPr/>
        </p:nvSpPr>
        <p:spPr>
          <a:xfrm>
            <a:off x="2101362" y="5493229"/>
            <a:ext cx="22634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r">
              <a:lnSpc>
                <a:spcPct val="80000"/>
              </a:lnSpc>
              <a:defRPr b="0" cap="none" spc="0" sz="3200">
                <a:solidFill>
                  <a:srgbClr val="53585F"/>
                </a:solidFill>
              </a:defRPr>
            </a:lvl1pPr>
          </a:lstStyle>
          <a:p>
            <a:pPr/>
            <a:r>
              <a:t>row group</a:t>
            </a:r>
          </a:p>
        </p:txBody>
      </p:sp>
      <p:sp>
        <p:nvSpPr>
          <p:cNvPr id="950" name="Line"/>
          <p:cNvSpPr/>
          <p:nvPr/>
        </p:nvSpPr>
        <p:spPr>
          <a:xfrm>
            <a:off x="4406731" y="5796863"/>
            <a:ext cx="94701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diamond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2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7" dur="50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46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9" name="Group"/>
          <p:cNvGrpSpPr/>
          <p:nvPr/>
        </p:nvGrpSpPr>
        <p:grpSpPr>
          <a:xfrm>
            <a:off x="4994887" y="10991454"/>
            <a:ext cx="14427395" cy="2123982"/>
            <a:chOff x="0" y="0"/>
            <a:chExt cx="14427393" cy="2123981"/>
          </a:xfrm>
        </p:grpSpPr>
        <p:sp>
          <p:nvSpPr>
            <p:cNvPr id="952" name="Rectangle"/>
            <p:cNvSpPr/>
            <p:nvPr/>
          </p:nvSpPr>
          <p:spPr>
            <a:xfrm>
              <a:off x="0" y="0"/>
              <a:ext cx="14427394" cy="2123982"/>
            </a:xfrm>
            <a:prstGeom prst="rect">
              <a:avLst/>
            </a:prstGeom>
            <a:solidFill>
              <a:srgbClr val="E9E9E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955" name="Group"/>
            <p:cNvGrpSpPr/>
            <p:nvPr/>
          </p:nvGrpSpPr>
          <p:grpSpPr>
            <a:xfrm>
              <a:off x="213425" y="244943"/>
              <a:ext cx="13967375" cy="754735"/>
              <a:chOff x="0" y="0"/>
              <a:chExt cx="13967373" cy="754734"/>
            </a:xfrm>
          </p:grpSpPr>
          <p:sp>
            <p:nvSpPr>
              <p:cNvPr id="953" name="Rectangle"/>
              <p:cNvSpPr/>
              <p:nvPr/>
            </p:nvSpPr>
            <p:spPr>
              <a:xfrm>
                <a:off x="0" y="0"/>
                <a:ext cx="13967374" cy="754735"/>
              </a:xfrm>
              <a:prstGeom prst="rect">
                <a:avLst/>
              </a:prstGeom>
              <a:solidFill>
                <a:srgbClr val="C9D5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954" name="footnotes"/>
              <p:cNvSpPr txBox="1"/>
              <p:nvPr/>
            </p:nvSpPr>
            <p:spPr>
              <a:xfrm>
                <a:off x="5274203" y="21766"/>
                <a:ext cx="3594276" cy="711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 algn="ctr">
                  <a:defRPr b="0" cap="none" spc="0" sz="40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footnotes</a:t>
                </a:r>
              </a:p>
            </p:txBody>
          </p:sp>
        </p:grpSp>
        <p:grpSp>
          <p:nvGrpSpPr>
            <p:cNvPr id="958" name="Group"/>
            <p:cNvGrpSpPr/>
            <p:nvPr/>
          </p:nvGrpSpPr>
          <p:grpSpPr>
            <a:xfrm>
              <a:off x="213425" y="1138259"/>
              <a:ext cx="13967375" cy="754735"/>
              <a:chOff x="0" y="0"/>
              <a:chExt cx="13967373" cy="754734"/>
            </a:xfrm>
          </p:grpSpPr>
          <p:sp>
            <p:nvSpPr>
              <p:cNvPr id="956" name="Rectangle"/>
              <p:cNvSpPr/>
              <p:nvPr/>
            </p:nvSpPr>
            <p:spPr>
              <a:xfrm>
                <a:off x="0" y="0"/>
                <a:ext cx="13967374" cy="754735"/>
              </a:xfrm>
              <a:prstGeom prst="rect">
                <a:avLst/>
              </a:prstGeom>
              <a:solidFill>
                <a:srgbClr val="F1E2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957" name="source notes"/>
              <p:cNvSpPr txBox="1"/>
              <p:nvPr/>
            </p:nvSpPr>
            <p:spPr>
              <a:xfrm>
                <a:off x="5274203" y="21766"/>
                <a:ext cx="3594276" cy="711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 algn="ctr">
                  <a:defRPr b="0" cap="none" spc="0" sz="40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source notes</a:t>
                </a:r>
              </a:p>
            </p:txBody>
          </p:sp>
        </p:grpSp>
      </p:grpSp>
      <p:grpSp>
        <p:nvGrpSpPr>
          <p:cNvPr id="965" name="Group"/>
          <p:cNvGrpSpPr/>
          <p:nvPr/>
        </p:nvGrpSpPr>
        <p:grpSpPr>
          <a:xfrm>
            <a:off x="-5922754" y="1850712"/>
            <a:ext cx="14427395" cy="2123982"/>
            <a:chOff x="0" y="0"/>
            <a:chExt cx="14427393" cy="2123981"/>
          </a:xfrm>
        </p:grpSpPr>
        <p:sp>
          <p:nvSpPr>
            <p:cNvPr id="960" name="Rectangle"/>
            <p:cNvSpPr/>
            <p:nvPr/>
          </p:nvSpPr>
          <p:spPr>
            <a:xfrm>
              <a:off x="0" y="0"/>
              <a:ext cx="14427394" cy="2123982"/>
            </a:xfrm>
            <a:prstGeom prst="rect">
              <a:avLst/>
            </a:prstGeom>
            <a:gradFill flip="none" rotWithShape="1">
              <a:gsLst>
                <a:gs pos="0">
                  <a:srgbClr val="E3C756"/>
                </a:gs>
                <a:gs pos="100000">
                  <a:srgbClr val="D7A949"/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61" name="Rectangle"/>
            <p:cNvSpPr/>
            <p:nvPr/>
          </p:nvSpPr>
          <p:spPr>
            <a:xfrm>
              <a:off x="213425" y="244942"/>
              <a:ext cx="13967375" cy="754736"/>
            </a:xfrm>
            <a:prstGeom prst="rect">
              <a:avLst/>
            </a:prstGeom>
            <a:solidFill>
              <a:srgbClr val="E1C9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62" name="Rectangle"/>
            <p:cNvSpPr/>
            <p:nvPr/>
          </p:nvSpPr>
          <p:spPr>
            <a:xfrm>
              <a:off x="213425" y="1138259"/>
              <a:ext cx="13967375" cy="754735"/>
            </a:xfrm>
            <a:prstGeom prst="rect">
              <a:avLst/>
            </a:prstGeom>
            <a:solidFill>
              <a:srgbClr val="C3CCE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63" name="title"/>
            <p:cNvSpPr txBox="1"/>
            <p:nvPr/>
          </p:nvSpPr>
          <p:spPr>
            <a:xfrm>
              <a:off x="5487628" y="266710"/>
              <a:ext cx="3594276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0" sz="4000">
                  <a:solidFill>
                    <a:srgbClr val="53585F"/>
                  </a:solidFill>
                </a:defRPr>
              </a:lvl1pPr>
            </a:lstStyle>
            <a:p>
              <a:pPr/>
              <a:r>
                <a:t>title</a:t>
              </a:r>
            </a:p>
          </p:txBody>
        </p:sp>
        <p:sp>
          <p:nvSpPr>
            <p:cNvPr id="964" name="subtitle"/>
            <p:cNvSpPr txBox="1"/>
            <p:nvPr/>
          </p:nvSpPr>
          <p:spPr>
            <a:xfrm>
              <a:off x="5487628" y="1160026"/>
              <a:ext cx="3594276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0" sz="4000">
                  <a:solidFill>
                    <a:srgbClr val="53585F"/>
                  </a:solidFill>
                </a:defRPr>
              </a:lvl1pPr>
            </a:lstStyle>
            <a:p>
              <a:pPr/>
              <a:r>
                <a:t>subtitle</a:t>
              </a:r>
            </a:p>
          </p:txBody>
        </p:sp>
      </p:grpSp>
      <p:sp>
        <p:nvSpPr>
          <p:cNvPr id="966" name="Rectangle"/>
          <p:cNvSpPr/>
          <p:nvPr/>
        </p:nvSpPr>
        <p:spPr>
          <a:xfrm>
            <a:off x="4993628" y="3975455"/>
            <a:ext cx="3507023" cy="2555534"/>
          </a:xfrm>
          <a:prstGeom prst="rect">
            <a:avLst/>
          </a:prstGeom>
          <a:solidFill>
            <a:srgbClr val="BDDD5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967" name="Rectangle"/>
          <p:cNvSpPr/>
          <p:nvPr/>
        </p:nvSpPr>
        <p:spPr>
          <a:xfrm>
            <a:off x="4994539" y="6525252"/>
            <a:ext cx="3505201" cy="4468232"/>
          </a:xfrm>
          <a:prstGeom prst="rect">
            <a:avLst/>
          </a:prstGeom>
          <a:solidFill>
            <a:srgbClr val="E1F19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968" name="Rectangle"/>
          <p:cNvSpPr/>
          <p:nvPr/>
        </p:nvSpPr>
        <p:spPr>
          <a:xfrm>
            <a:off x="5215865" y="6718199"/>
            <a:ext cx="3098437" cy="4043756"/>
          </a:xfrm>
          <a:prstGeom prst="rect">
            <a:avLst/>
          </a:prstGeom>
          <a:solidFill>
            <a:srgbClr val="FCFFC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969" name="stub…"/>
          <p:cNvSpPr txBox="1"/>
          <p:nvPr/>
        </p:nvSpPr>
        <p:spPr>
          <a:xfrm>
            <a:off x="3145562" y="4653782"/>
            <a:ext cx="1625601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stub</a:t>
            </a:r>
          </a:p>
          <a:p>
            <a: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head</a:t>
            </a:r>
          </a:p>
        </p:txBody>
      </p:sp>
      <p:sp>
        <p:nvSpPr>
          <p:cNvPr id="970" name="stub"/>
          <p:cNvSpPr txBox="1"/>
          <p:nvPr/>
        </p:nvSpPr>
        <p:spPr>
          <a:xfrm>
            <a:off x="3145562" y="8384477"/>
            <a:ext cx="16256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lvl1pPr>
          </a:lstStyle>
          <a:p>
            <a:pPr/>
            <a:r>
              <a:t>stub</a:t>
            </a:r>
          </a:p>
        </p:txBody>
      </p:sp>
      <p:sp>
        <p:nvSpPr>
          <p:cNvPr id="971" name="row label"/>
          <p:cNvSpPr txBox="1"/>
          <p:nvPr/>
        </p:nvSpPr>
        <p:spPr>
          <a:xfrm>
            <a:off x="5349545" y="7956988"/>
            <a:ext cx="279518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row label</a:t>
            </a:r>
          </a:p>
        </p:txBody>
      </p:sp>
      <p:sp>
        <p:nvSpPr>
          <p:cNvPr id="972" name="row label"/>
          <p:cNvSpPr txBox="1"/>
          <p:nvPr/>
        </p:nvSpPr>
        <p:spPr>
          <a:xfrm>
            <a:off x="5351997" y="8868144"/>
            <a:ext cx="279028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row label</a:t>
            </a:r>
          </a:p>
        </p:txBody>
      </p:sp>
      <p:sp>
        <p:nvSpPr>
          <p:cNvPr id="973" name="Rectangle"/>
          <p:cNvSpPr/>
          <p:nvPr/>
        </p:nvSpPr>
        <p:spPr>
          <a:xfrm>
            <a:off x="5215865" y="5200601"/>
            <a:ext cx="3098437" cy="1048742"/>
          </a:xfrm>
          <a:prstGeom prst="rect">
            <a:avLst/>
          </a:prstGeom>
          <a:solidFill>
            <a:srgbClr val="F5E85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974" name="stubhead label"/>
          <p:cNvSpPr txBox="1"/>
          <p:nvPr/>
        </p:nvSpPr>
        <p:spPr>
          <a:xfrm>
            <a:off x="5349768" y="5182681"/>
            <a:ext cx="279474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stubhead label</a:t>
            </a:r>
          </a:p>
        </p:txBody>
      </p:sp>
      <p:sp>
        <p:nvSpPr>
          <p:cNvPr id="975" name="Rectangle"/>
          <p:cNvSpPr/>
          <p:nvPr/>
        </p:nvSpPr>
        <p:spPr>
          <a:xfrm>
            <a:off x="8499489" y="6525252"/>
            <a:ext cx="10922793" cy="4468232"/>
          </a:xfrm>
          <a:prstGeom prst="rect">
            <a:avLst/>
          </a:prstGeom>
          <a:solidFill>
            <a:srgbClr val="CAE4F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976" name="Rectangle"/>
          <p:cNvSpPr/>
          <p:nvPr/>
        </p:nvSpPr>
        <p:spPr>
          <a:xfrm>
            <a:off x="8938706" y="9643554"/>
            <a:ext cx="10044360" cy="906026"/>
          </a:xfrm>
          <a:prstGeom prst="rect">
            <a:avLst/>
          </a:prstGeom>
          <a:solidFill>
            <a:srgbClr val="DABFE0">
              <a:alpha val="7503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977" name="Rectangle"/>
          <p:cNvSpPr/>
          <p:nvPr/>
        </p:nvSpPr>
        <p:spPr>
          <a:xfrm>
            <a:off x="8938880" y="6919355"/>
            <a:ext cx="10044360" cy="906026"/>
          </a:xfrm>
          <a:prstGeom prst="rect">
            <a:avLst/>
          </a:prstGeom>
          <a:solidFill>
            <a:srgbClr val="DCDEE0">
              <a:alpha val="7503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978" name="Rectangle"/>
          <p:cNvSpPr/>
          <p:nvPr/>
        </p:nvSpPr>
        <p:spPr>
          <a:xfrm>
            <a:off x="8499489" y="3975455"/>
            <a:ext cx="10922793" cy="2555534"/>
          </a:xfrm>
          <a:prstGeom prst="rect">
            <a:avLst/>
          </a:prstGeom>
          <a:solidFill>
            <a:srgbClr val="F9DAC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979" name="Rectangle"/>
          <p:cNvSpPr/>
          <p:nvPr/>
        </p:nvSpPr>
        <p:spPr>
          <a:xfrm>
            <a:off x="8746084" y="4224502"/>
            <a:ext cx="10429603" cy="2057441"/>
          </a:xfrm>
          <a:prstGeom prst="rect">
            <a:avLst/>
          </a:prstGeom>
          <a:solidFill>
            <a:srgbClr val="A2E5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980" name="Line"/>
          <p:cNvSpPr/>
          <p:nvPr/>
        </p:nvSpPr>
        <p:spPr>
          <a:xfrm flipV="1">
            <a:off x="8926541" y="5477287"/>
            <a:ext cx="1" cy="5084636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981" name="Line"/>
          <p:cNvSpPr/>
          <p:nvPr/>
        </p:nvSpPr>
        <p:spPr>
          <a:xfrm flipV="1">
            <a:off x="12279653" y="5477288"/>
            <a:ext cx="1" cy="5084635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982" name="Line"/>
          <p:cNvSpPr/>
          <p:nvPr/>
        </p:nvSpPr>
        <p:spPr>
          <a:xfrm flipV="1">
            <a:off x="15632767" y="5477288"/>
            <a:ext cx="1" cy="5084635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983" name="Line"/>
          <p:cNvSpPr/>
          <p:nvPr/>
        </p:nvSpPr>
        <p:spPr>
          <a:xfrm flipV="1">
            <a:off x="18985880" y="5477288"/>
            <a:ext cx="1" cy="5084635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984" name="Line"/>
          <p:cNvSpPr/>
          <p:nvPr/>
        </p:nvSpPr>
        <p:spPr>
          <a:xfrm>
            <a:off x="8915884" y="10562389"/>
            <a:ext cx="10079813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985" name="Line"/>
          <p:cNvSpPr/>
          <p:nvPr/>
        </p:nvSpPr>
        <p:spPr>
          <a:xfrm>
            <a:off x="8915884" y="9651233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986" name="Line"/>
          <p:cNvSpPr/>
          <p:nvPr/>
        </p:nvSpPr>
        <p:spPr>
          <a:xfrm>
            <a:off x="8915884" y="8740077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987" name="Line"/>
          <p:cNvSpPr/>
          <p:nvPr/>
        </p:nvSpPr>
        <p:spPr>
          <a:xfrm>
            <a:off x="8915884" y="7828922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988" name="Line"/>
          <p:cNvSpPr/>
          <p:nvPr/>
        </p:nvSpPr>
        <p:spPr>
          <a:xfrm>
            <a:off x="8915884" y="6912777"/>
            <a:ext cx="10079813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989" name="table body"/>
          <p:cNvSpPr txBox="1"/>
          <p:nvPr/>
        </p:nvSpPr>
        <p:spPr>
          <a:xfrm>
            <a:off x="19613681" y="8384477"/>
            <a:ext cx="359427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000">
                <a:solidFill>
                  <a:srgbClr val="53585F"/>
                </a:solidFill>
              </a:defRPr>
            </a:lvl1pPr>
          </a:lstStyle>
          <a:p>
            <a:pPr/>
            <a:r>
              <a:t>table body</a:t>
            </a:r>
          </a:p>
        </p:txBody>
      </p:sp>
      <p:sp>
        <p:nvSpPr>
          <p:cNvPr id="990" name="column labels"/>
          <p:cNvSpPr txBox="1"/>
          <p:nvPr/>
        </p:nvSpPr>
        <p:spPr>
          <a:xfrm>
            <a:off x="19613681" y="5369371"/>
            <a:ext cx="359427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000">
                <a:solidFill>
                  <a:srgbClr val="53585F"/>
                </a:solidFill>
              </a:defRPr>
            </a:lvl1pPr>
          </a:lstStyle>
          <a:p>
            <a:pPr/>
            <a:r>
              <a:t>column labels</a:t>
            </a:r>
          </a:p>
        </p:txBody>
      </p:sp>
      <p:sp>
        <p:nvSpPr>
          <p:cNvPr id="991" name="cell"/>
          <p:cNvSpPr txBox="1"/>
          <p:nvPr/>
        </p:nvSpPr>
        <p:spPr>
          <a:xfrm>
            <a:off x="9665630" y="7960649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992" name="cell"/>
          <p:cNvSpPr txBox="1"/>
          <p:nvPr/>
        </p:nvSpPr>
        <p:spPr>
          <a:xfrm>
            <a:off x="9665630" y="8871805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993" name="cell"/>
          <p:cNvSpPr txBox="1"/>
          <p:nvPr/>
        </p:nvSpPr>
        <p:spPr>
          <a:xfrm>
            <a:off x="13023420" y="7956988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994" name="cell"/>
          <p:cNvSpPr txBox="1"/>
          <p:nvPr/>
        </p:nvSpPr>
        <p:spPr>
          <a:xfrm>
            <a:off x="13023420" y="8868144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995" name="cell"/>
          <p:cNvSpPr txBox="1"/>
          <p:nvPr/>
        </p:nvSpPr>
        <p:spPr>
          <a:xfrm>
            <a:off x="16367182" y="7956988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996" name="cell"/>
          <p:cNvSpPr txBox="1"/>
          <p:nvPr/>
        </p:nvSpPr>
        <p:spPr>
          <a:xfrm>
            <a:off x="16367182" y="8868144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997" name="column…"/>
          <p:cNvSpPr txBox="1"/>
          <p:nvPr/>
        </p:nvSpPr>
        <p:spPr>
          <a:xfrm>
            <a:off x="16371858" y="5182681"/>
            <a:ext cx="187493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998" name="column…"/>
          <p:cNvSpPr txBox="1"/>
          <p:nvPr/>
        </p:nvSpPr>
        <p:spPr>
          <a:xfrm>
            <a:off x="13023420" y="5182681"/>
            <a:ext cx="1874934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999" name="column…"/>
          <p:cNvSpPr txBox="1"/>
          <p:nvPr/>
        </p:nvSpPr>
        <p:spPr>
          <a:xfrm>
            <a:off x="9660956" y="5182681"/>
            <a:ext cx="187493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1000" name="Line"/>
          <p:cNvSpPr/>
          <p:nvPr/>
        </p:nvSpPr>
        <p:spPr>
          <a:xfrm>
            <a:off x="5215865" y="6912777"/>
            <a:ext cx="3723376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001" name="Line"/>
          <p:cNvSpPr/>
          <p:nvPr/>
        </p:nvSpPr>
        <p:spPr>
          <a:xfrm>
            <a:off x="5215865" y="7821600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002" name="Line"/>
          <p:cNvSpPr/>
          <p:nvPr/>
        </p:nvSpPr>
        <p:spPr>
          <a:xfrm>
            <a:off x="5215865" y="8740077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003" name="Line"/>
          <p:cNvSpPr/>
          <p:nvPr/>
        </p:nvSpPr>
        <p:spPr>
          <a:xfrm>
            <a:off x="5215865" y="9651233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004" name="Line"/>
          <p:cNvSpPr/>
          <p:nvPr/>
        </p:nvSpPr>
        <p:spPr>
          <a:xfrm>
            <a:off x="5215865" y="10562389"/>
            <a:ext cx="3723376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005" name="row group label"/>
          <p:cNvSpPr txBox="1"/>
          <p:nvPr/>
        </p:nvSpPr>
        <p:spPr>
          <a:xfrm>
            <a:off x="4952916" y="7077582"/>
            <a:ext cx="358844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-128" sz="3200">
                <a:solidFill>
                  <a:srgbClr val="53585F"/>
                </a:solidFill>
              </a:defRPr>
            </a:lvl1pPr>
          </a:lstStyle>
          <a:p>
            <a:pPr/>
            <a:r>
              <a:t>row group label</a:t>
            </a:r>
          </a:p>
        </p:txBody>
      </p:sp>
      <p:sp>
        <p:nvSpPr>
          <p:cNvPr id="1006" name="summary label"/>
          <p:cNvSpPr txBox="1"/>
          <p:nvPr/>
        </p:nvSpPr>
        <p:spPr>
          <a:xfrm>
            <a:off x="4970860" y="9810572"/>
            <a:ext cx="358844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-128" sz="3200">
                <a:solidFill>
                  <a:srgbClr val="53585F"/>
                </a:solidFill>
              </a:defRPr>
            </a:lvl1pPr>
          </a:lstStyle>
          <a:p>
            <a:pPr/>
            <a:r>
              <a:t>summary label</a:t>
            </a:r>
          </a:p>
        </p:txBody>
      </p:sp>
      <p:sp>
        <p:nvSpPr>
          <p:cNvPr id="1007" name="summary cell"/>
          <p:cNvSpPr txBox="1"/>
          <p:nvPr/>
        </p:nvSpPr>
        <p:spPr>
          <a:xfrm>
            <a:off x="8933819" y="97807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summary cell</a:t>
            </a:r>
          </a:p>
        </p:txBody>
      </p:sp>
      <p:sp>
        <p:nvSpPr>
          <p:cNvPr id="1008" name="summary cell"/>
          <p:cNvSpPr txBox="1"/>
          <p:nvPr/>
        </p:nvSpPr>
        <p:spPr>
          <a:xfrm>
            <a:off x="12284637" y="97807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summary cell</a:t>
            </a:r>
          </a:p>
        </p:txBody>
      </p:sp>
      <p:sp>
        <p:nvSpPr>
          <p:cNvPr id="1009" name="summary cell"/>
          <p:cNvSpPr txBox="1"/>
          <p:nvPr/>
        </p:nvSpPr>
        <p:spPr>
          <a:xfrm>
            <a:off x="15628401" y="97807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summary cell</a:t>
            </a:r>
          </a:p>
        </p:txBody>
      </p:sp>
      <p:sp>
        <p:nvSpPr>
          <p:cNvPr id="1010" name="table…"/>
          <p:cNvSpPr txBox="1"/>
          <p:nvPr/>
        </p:nvSpPr>
        <p:spPr>
          <a:xfrm>
            <a:off x="-8068528" y="2313262"/>
            <a:ext cx="1922050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table</a:t>
            </a:r>
          </a:p>
          <a:p>
            <a: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header</a:t>
            </a:r>
          </a:p>
        </p:txBody>
      </p:sp>
      <p:sp>
        <p:nvSpPr>
          <p:cNvPr id="1011" name="table…"/>
          <p:cNvSpPr txBox="1"/>
          <p:nvPr/>
        </p:nvSpPr>
        <p:spPr>
          <a:xfrm>
            <a:off x="19605921" y="11454004"/>
            <a:ext cx="1922050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table</a:t>
            </a:r>
          </a:p>
          <a:p>
            <a:pPr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footer</a:t>
            </a:r>
          </a:p>
        </p:txBody>
      </p:sp>
      <p:sp>
        <p:nvSpPr>
          <p:cNvPr id="1012" name="The Structural Parts of a gt Table"/>
          <p:cNvSpPr txBox="1"/>
          <p:nvPr/>
        </p:nvSpPr>
        <p:spPr>
          <a:xfrm>
            <a:off x="7488285" y="774690"/>
            <a:ext cx="9407430" cy="863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/>
          <a:p>
            <a:pPr algn="ctr">
              <a:defRPr b="0" cap="none" i="1" spc="0" sz="5000">
                <a:solidFill>
                  <a:srgbClr val="53585F"/>
                </a:solidFill>
              </a:defRPr>
            </a:pPr>
            <a:r>
              <a:t>The Structural Parts of a </a:t>
            </a:r>
            <a:r>
              <a:rPr b="1"/>
              <a:t>gt</a:t>
            </a:r>
            <a:r>
              <a:t> Table</a:t>
            </a:r>
          </a:p>
        </p:txBody>
      </p:sp>
      <p:sp>
        <p:nvSpPr>
          <p:cNvPr id="1013" name="Line"/>
          <p:cNvSpPr/>
          <p:nvPr/>
        </p:nvSpPr>
        <p:spPr>
          <a:xfrm>
            <a:off x="9040243" y="5204082"/>
            <a:ext cx="6478822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014" name="spanner column labels"/>
          <p:cNvSpPr txBox="1"/>
          <p:nvPr/>
        </p:nvSpPr>
        <p:spPr>
          <a:xfrm>
            <a:off x="19873348" y="4463831"/>
            <a:ext cx="3594275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2700">
                <a:solidFill>
                  <a:srgbClr val="53585F"/>
                </a:solidFill>
              </a:defRPr>
            </a:lvl1pPr>
          </a:lstStyle>
          <a:p>
            <a:pPr/>
            <a:r>
              <a:t>spanner column labels</a:t>
            </a:r>
          </a:p>
        </p:txBody>
      </p:sp>
      <p:sp>
        <p:nvSpPr>
          <p:cNvPr id="1015" name="Rectangle"/>
          <p:cNvSpPr/>
          <p:nvPr/>
        </p:nvSpPr>
        <p:spPr>
          <a:xfrm>
            <a:off x="9021109" y="4309013"/>
            <a:ext cx="9879553" cy="775211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016" name="spanner column label"/>
          <p:cNvSpPr txBox="1"/>
          <p:nvPr/>
        </p:nvSpPr>
        <p:spPr>
          <a:xfrm>
            <a:off x="8896965" y="4393981"/>
            <a:ext cx="675001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spanner column label</a:t>
            </a:r>
          </a:p>
        </p:txBody>
      </p:sp>
      <p:sp>
        <p:nvSpPr>
          <p:cNvPr id="1017" name="Line"/>
          <p:cNvSpPr/>
          <p:nvPr/>
        </p:nvSpPr>
        <p:spPr>
          <a:xfrm>
            <a:off x="18800986" y="4724566"/>
            <a:ext cx="10479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diamond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018" name="Spanner column labels can be used to group columns together."/>
          <p:cNvSpPr txBox="1"/>
          <p:nvPr/>
        </p:nvSpPr>
        <p:spPr>
          <a:xfrm>
            <a:off x="8974641" y="2249756"/>
            <a:ext cx="8892460" cy="144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Spanner column labels can be used to group columns together.</a:t>
            </a:r>
          </a:p>
        </p:txBody>
      </p:sp>
      <p:sp>
        <p:nvSpPr>
          <p:cNvPr id="1019" name="row group"/>
          <p:cNvSpPr txBox="1"/>
          <p:nvPr/>
        </p:nvSpPr>
        <p:spPr>
          <a:xfrm>
            <a:off x="2101362" y="6490859"/>
            <a:ext cx="22634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r">
              <a:lnSpc>
                <a:spcPct val="80000"/>
              </a:lnSpc>
              <a:defRPr b="0" cap="none" spc="0" sz="3200">
                <a:solidFill>
                  <a:srgbClr val="53585F"/>
                </a:solidFill>
              </a:defRPr>
            </a:lvl1pPr>
          </a:lstStyle>
          <a:p>
            <a:pPr/>
            <a:r>
              <a:t>row group</a:t>
            </a:r>
          </a:p>
        </p:txBody>
      </p:sp>
      <p:sp>
        <p:nvSpPr>
          <p:cNvPr id="1020" name="Line"/>
          <p:cNvSpPr/>
          <p:nvPr/>
        </p:nvSpPr>
        <p:spPr>
          <a:xfrm>
            <a:off x="4406731" y="6794493"/>
            <a:ext cx="94701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diamond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2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7" dur="5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5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14" grpId="1"/>
      <p:bldP build="whole" bldLvl="1" animBg="1" rev="0" advAuto="0" spid="1017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9" name="Group"/>
          <p:cNvGrpSpPr/>
          <p:nvPr/>
        </p:nvGrpSpPr>
        <p:grpSpPr>
          <a:xfrm>
            <a:off x="4994887" y="10991454"/>
            <a:ext cx="14427395" cy="2123982"/>
            <a:chOff x="0" y="0"/>
            <a:chExt cx="14427393" cy="2123981"/>
          </a:xfrm>
        </p:grpSpPr>
        <p:sp>
          <p:nvSpPr>
            <p:cNvPr id="1022" name="Rectangle"/>
            <p:cNvSpPr/>
            <p:nvPr/>
          </p:nvSpPr>
          <p:spPr>
            <a:xfrm>
              <a:off x="0" y="0"/>
              <a:ext cx="14427394" cy="2123982"/>
            </a:xfrm>
            <a:prstGeom prst="rect">
              <a:avLst/>
            </a:prstGeom>
            <a:solidFill>
              <a:srgbClr val="E9E9E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025" name="Group"/>
            <p:cNvGrpSpPr/>
            <p:nvPr/>
          </p:nvGrpSpPr>
          <p:grpSpPr>
            <a:xfrm>
              <a:off x="213425" y="244943"/>
              <a:ext cx="13967375" cy="754735"/>
              <a:chOff x="0" y="0"/>
              <a:chExt cx="13967373" cy="754734"/>
            </a:xfrm>
          </p:grpSpPr>
          <p:sp>
            <p:nvSpPr>
              <p:cNvPr id="1023" name="Rectangle"/>
              <p:cNvSpPr/>
              <p:nvPr/>
            </p:nvSpPr>
            <p:spPr>
              <a:xfrm>
                <a:off x="0" y="0"/>
                <a:ext cx="13967374" cy="754735"/>
              </a:xfrm>
              <a:prstGeom prst="rect">
                <a:avLst/>
              </a:prstGeom>
              <a:solidFill>
                <a:srgbClr val="C9D5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024" name="footnotes"/>
              <p:cNvSpPr txBox="1"/>
              <p:nvPr/>
            </p:nvSpPr>
            <p:spPr>
              <a:xfrm>
                <a:off x="5274203" y="21766"/>
                <a:ext cx="3594276" cy="711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 algn="ctr">
                  <a:defRPr b="0" cap="none" spc="0" sz="40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footnotes</a:t>
                </a:r>
              </a:p>
            </p:txBody>
          </p:sp>
        </p:grpSp>
        <p:grpSp>
          <p:nvGrpSpPr>
            <p:cNvPr id="1028" name="Group"/>
            <p:cNvGrpSpPr/>
            <p:nvPr/>
          </p:nvGrpSpPr>
          <p:grpSpPr>
            <a:xfrm>
              <a:off x="213425" y="1138259"/>
              <a:ext cx="13967375" cy="754735"/>
              <a:chOff x="0" y="0"/>
              <a:chExt cx="13967373" cy="754734"/>
            </a:xfrm>
          </p:grpSpPr>
          <p:sp>
            <p:nvSpPr>
              <p:cNvPr id="1026" name="Rectangle"/>
              <p:cNvSpPr/>
              <p:nvPr/>
            </p:nvSpPr>
            <p:spPr>
              <a:xfrm>
                <a:off x="0" y="0"/>
                <a:ext cx="13967374" cy="754735"/>
              </a:xfrm>
              <a:prstGeom prst="rect">
                <a:avLst/>
              </a:prstGeom>
              <a:solidFill>
                <a:srgbClr val="F1E2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027" name="source notes"/>
              <p:cNvSpPr txBox="1"/>
              <p:nvPr/>
            </p:nvSpPr>
            <p:spPr>
              <a:xfrm>
                <a:off x="5274203" y="21766"/>
                <a:ext cx="3594276" cy="711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 algn="ctr">
                  <a:defRPr b="0" cap="none" spc="0" sz="40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source notes</a:t>
                </a:r>
              </a:p>
            </p:txBody>
          </p:sp>
        </p:grpSp>
      </p:grpSp>
      <p:sp>
        <p:nvSpPr>
          <p:cNvPr id="1030" name="Rectangle"/>
          <p:cNvSpPr/>
          <p:nvPr/>
        </p:nvSpPr>
        <p:spPr>
          <a:xfrm>
            <a:off x="4993628" y="3975455"/>
            <a:ext cx="3507023" cy="2555534"/>
          </a:xfrm>
          <a:prstGeom prst="rect">
            <a:avLst/>
          </a:prstGeom>
          <a:solidFill>
            <a:srgbClr val="BDDD5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031" name="Rectangle"/>
          <p:cNvSpPr/>
          <p:nvPr/>
        </p:nvSpPr>
        <p:spPr>
          <a:xfrm>
            <a:off x="4994539" y="6525252"/>
            <a:ext cx="3505201" cy="4468232"/>
          </a:xfrm>
          <a:prstGeom prst="rect">
            <a:avLst/>
          </a:prstGeom>
          <a:solidFill>
            <a:srgbClr val="E1F19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032" name="Rectangle"/>
          <p:cNvSpPr/>
          <p:nvPr/>
        </p:nvSpPr>
        <p:spPr>
          <a:xfrm>
            <a:off x="5215865" y="6718199"/>
            <a:ext cx="3098437" cy="4043756"/>
          </a:xfrm>
          <a:prstGeom prst="rect">
            <a:avLst/>
          </a:prstGeom>
          <a:solidFill>
            <a:srgbClr val="FCFFC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033" name="row label"/>
          <p:cNvSpPr txBox="1"/>
          <p:nvPr/>
        </p:nvSpPr>
        <p:spPr>
          <a:xfrm>
            <a:off x="5349545" y="7956988"/>
            <a:ext cx="279518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row label</a:t>
            </a:r>
          </a:p>
        </p:txBody>
      </p:sp>
      <p:sp>
        <p:nvSpPr>
          <p:cNvPr id="1034" name="row label"/>
          <p:cNvSpPr txBox="1"/>
          <p:nvPr/>
        </p:nvSpPr>
        <p:spPr>
          <a:xfrm>
            <a:off x="5351997" y="8868144"/>
            <a:ext cx="279028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row label</a:t>
            </a:r>
          </a:p>
        </p:txBody>
      </p:sp>
      <p:sp>
        <p:nvSpPr>
          <p:cNvPr id="1035" name="Rectangle"/>
          <p:cNvSpPr/>
          <p:nvPr/>
        </p:nvSpPr>
        <p:spPr>
          <a:xfrm>
            <a:off x="5215865" y="5200601"/>
            <a:ext cx="3098437" cy="1048742"/>
          </a:xfrm>
          <a:prstGeom prst="rect">
            <a:avLst/>
          </a:prstGeom>
          <a:solidFill>
            <a:srgbClr val="F5E85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036" name="Rectangle"/>
          <p:cNvSpPr/>
          <p:nvPr/>
        </p:nvSpPr>
        <p:spPr>
          <a:xfrm>
            <a:off x="8499489" y="6525252"/>
            <a:ext cx="10922793" cy="4468232"/>
          </a:xfrm>
          <a:prstGeom prst="rect">
            <a:avLst/>
          </a:prstGeom>
          <a:solidFill>
            <a:srgbClr val="CAE4F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037" name="Rectangle"/>
          <p:cNvSpPr/>
          <p:nvPr/>
        </p:nvSpPr>
        <p:spPr>
          <a:xfrm>
            <a:off x="8938706" y="9643554"/>
            <a:ext cx="10044360" cy="906026"/>
          </a:xfrm>
          <a:prstGeom prst="rect">
            <a:avLst/>
          </a:prstGeom>
          <a:solidFill>
            <a:srgbClr val="DABFE0">
              <a:alpha val="7503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038" name="Rectangle"/>
          <p:cNvSpPr/>
          <p:nvPr/>
        </p:nvSpPr>
        <p:spPr>
          <a:xfrm>
            <a:off x="8938880" y="6919355"/>
            <a:ext cx="10044360" cy="906026"/>
          </a:xfrm>
          <a:prstGeom prst="rect">
            <a:avLst/>
          </a:prstGeom>
          <a:solidFill>
            <a:srgbClr val="DCDEE0">
              <a:alpha val="7503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039" name="Rectangle"/>
          <p:cNvSpPr/>
          <p:nvPr/>
        </p:nvSpPr>
        <p:spPr>
          <a:xfrm>
            <a:off x="8499489" y="3975455"/>
            <a:ext cx="10922793" cy="2555534"/>
          </a:xfrm>
          <a:prstGeom prst="rect">
            <a:avLst/>
          </a:prstGeom>
          <a:solidFill>
            <a:srgbClr val="F9DAC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040" name="Rectangle"/>
          <p:cNvSpPr/>
          <p:nvPr/>
        </p:nvSpPr>
        <p:spPr>
          <a:xfrm>
            <a:off x="8746084" y="4224502"/>
            <a:ext cx="10429603" cy="2057441"/>
          </a:xfrm>
          <a:prstGeom prst="rect">
            <a:avLst/>
          </a:prstGeom>
          <a:solidFill>
            <a:srgbClr val="A2E5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041" name="Line"/>
          <p:cNvSpPr/>
          <p:nvPr/>
        </p:nvSpPr>
        <p:spPr>
          <a:xfrm flipV="1">
            <a:off x="8926541" y="5477287"/>
            <a:ext cx="1" cy="5084636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042" name="Line"/>
          <p:cNvSpPr/>
          <p:nvPr/>
        </p:nvSpPr>
        <p:spPr>
          <a:xfrm flipV="1">
            <a:off x="12279653" y="5477288"/>
            <a:ext cx="1" cy="5084635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043" name="Line"/>
          <p:cNvSpPr/>
          <p:nvPr/>
        </p:nvSpPr>
        <p:spPr>
          <a:xfrm flipV="1">
            <a:off x="15632767" y="5477288"/>
            <a:ext cx="1" cy="5084635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044" name="Line"/>
          <p:cNvSpPr/>
          <p:nvPr/>
        </p:nvSpPr>
        <p:spPr>
          <a:xfrm flipV="1">
            <a:off x="18985880" y="5477288"/>
            <a:ext cx="1" cy="5084635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045" name="Line"/>
          <p:cNvSpPr/>
          <p:nvPr/>
        </p:nvSpPr>
        <p:spPr>
          <a:xfrm>
            <a:off x="8915884" y="10562389"/>
            <a:ext cx="10079813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046" name="Line"/>
          <p:cNvSpPr/>
          <p:nvPr/>
        </p:nvSpPr>
        <p:spPr>
          <a:xfrm>
            <a:off x="8915884" y="9651233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047" name="Line"/>
          <p:cNvSpPr/>
          <p:nvPr/>
        </p:nvSpPr>
        <p:spPr>
          <a:xfrm>
            <a:off x="8915884" y="8740077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048" name="Line"/>
          <p:cNvSpPr/>
          <p:nvPr/>
        </p:nvSpPr>
        <p:spPr>
          <a:xfrm>
            <a:off x="8915884" y="7828922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049" name="Line"/>
          <p:cNvSpPr/>
          <p:nvPr/>
        </p:nvSpPr>
        <p:spPr>
          <a:xfrm>
            <a:off x="8915884" y="6912777"/>
            <a:ext cx="10079813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050" name="cell"/>
          <p:cNvSpPr txBox="1"/>
          <p:nvPr/>
        </p:nvSpPr>
        <p:spPr>
          <a:xfrm>
            <a:off x="9665630" y="7960649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1051" name="cell"/>
          <p:cNvSpPr txBox="1"/>
          <p:nvPr/>
        </p:nvSpPr>
        <p:spPr>
          <a:xfrm>
            <a:off x="9665630" y="8871805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1052" name="cell"/>
          <p:cNvSpPr txBox="1"/>
          <p:nvPr/>
        </p:nvSpPr>
        <p:spPr>
          <a:xfrm>
            <a:off x="13023420" y="7956988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1053" name="cell"/>
          <p:cNvSpPr txBox="1"/>
          <p:nvPr/>
        </p:nvSpPr>
        <p:spPr>
          <a:xfrm>
            <a:off x="13023420" y="8868144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1054" name="cell"/>
          <p:cNvSpPr txBox="1"/>
          <p:nvPr/>
        </p:nvSpPr>
        <p:spPr>
          <a:xfrm>
            <a:off x="16367182" y="7956988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1055" name="cell"/>
          <p:cNvSpPr txBox="1"/>
          <p:nvPr/>
        </p:nvSpPr>
        <p:spPr>
          <a:xfrm>
            <a:off x="16367182" y="8868144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1056" name="Line"/>
          <p:cNvSpPr/>
          <p:nvPr/>
        </p:nvSpPr>
        <p:spPr>
          <a:xfrm>
            <a:off x="5215865" y="6912777"/>
            <a:ext cx="3723376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057" name="Line"/>
          <p:cNvSpPr/>
          <p:nvPr/>
        </p:nvSpPr>
        <p:spPr>
          <a:xfrm>
            <a:off x="5215865" y="7821600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058" name="Line"/>
          <p:cNvSpPr/>
          <p:nvPr/>
        </p:nvSpPr>
        <p:spPr>
          <a:xfrm>
            <a:off x="5215865" y="8740077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059" name="Line"/>
          <p:cNvSpPr/>
          <p:nvPr/>
        </p:nvSpPr>
        <p:spPr>
          <a:xfrm>
            <a:off x="5215865" y="9651233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060" name="Line"/>
          <p:cNvSpPr/>
          <p:nvPr/>
        </p:nvSpPr>
        <p:spPr>
          <a:xfrm>
            <a:off x="5215865" y="10562389"/>
            <a:ext cx="3723376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061" name="summary label"/>
          <p:cNvSpPr txBox="1"/>
          <p:nvPr/>
        </p:nvSpPr>
        <p:spPr>
          <a:xfrm>
            <a:off x="4970860" y="9810572"/>
            <a:ext cx="358844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-128" sz="3200">
                <a:solidFill>
                  <a:srgbClr val="53585F"/>
                </a:solidFill>
              </a:defRPr>
            </a:lvl1pPr>
          </a:lstStyle>
          <a:p>
            <a:pPr/>
            <a:r>
              <a:t>summary label</a:t>
            </a:r>
          </a:p>
        </p:txBody>
      </p:sp>
      <p:sp>
        <p:nvSpPr>
          <p:cNvPr id="1062" name="summary cell"/>
          <p:cNvSpPr txBox="1"/>
          <p:nvPr/>
        </p:nvSpPr>
        <p:spPr>
          <a:xfrm>
            <a:off x="8933819" y="97807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summary cell</a:t>
            </a:r>
          </a:p>
        </p:txBody>
      </p:sp>
      <p:sp>
        <p:nvSpPr>
          <p:cNvPr id="1063" name="summary cell"/>
          <p:cNvSpPr txBox="1"/>
          <p:nvPr/>
        </p:nvSpPr>
        <p:spPr>
          <a:xfrm>
            <a:off x="12284637" y="97807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summary cell</a:t>
            </a:r>
          </a:p>
        </p:txBody>
      </p:sp>
      <p:sp>
        <p:nvSpPr>
          <p:cNvPr id="1064" name="summary cell"/>
          <p:cNvSpPr txBox="1"/>
          <p:nvPr/>
        </p:nvSpPr>
        <p:spPr>
          <a:xfrm>
            <a:off x="15628401" y="97807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summary cell</a:t>
            </a:r>
          </a:p>
        </p:txBody>
      </p:sp>
      <p:sp>
        <p:nvSpPr>
          <p:cNvPr id="1065" name="The Structural Parts of a gt Table"/>
          <p:cNvSpPr txBox="1"/>
          <p:nvPr/>
        </p:nvSpPr>
        <p:spPr>
          <a:xfrm>
            <a:off x="7488285" y="774690"/>
            <a:ext cx="9407430" cy="863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/>
          <a:p>
            <a:pPr algn="ctr">
              <a:defRPr b="0" cap="none" i="1" spc="0" sz="5000">
                <a:solidFill>
                  <a:srgbClr val="53585F"/>
                </a:solidFill>
              </a:defRPr>
            </a:pPr>
            <a:r>
              <a:t>The Structural Parts of a </a:t>
            </a:r>
            <a:r>
              <a:rPr b="1"/>
              <a:t>gt</a:t>
            </a:r>
            <a:r>
              <a:t> Table</a:t>
            </a:r>
          </a:p>
        </p:txBody>
      </p:sp>
      <p:sp>
        <p:nvSpPr>
          <p:cNvPr id="1066" name="Rectangle"/>
          <p:cNvSpPr/>
          <p:nvPr/>
        </p:nvSpPr>
        <p:spPr>
          <a:xfrm>
            <a:off x="9021109" y="4309013"/>
            <a:ext cx="9972017" cy="775211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1072" name="Group"/>
          <p:cNvGrpSpPr/>
          <p:nvPr/>
        </p:nvGrpSpPr>
        <p:grpSpPr>
          <a:xfrm>
            <a:off x="4994887" y="1850712"/>
            <a:ext cx="14427395" cy="2123982"/>
            <a:chOff x="0" y="0"/>
            <a:chExt cx="14427393" cy="2123981"/>
          </a:xfrm>
        </p:grpSpPr>
        <p:sp>
          <p:nvSpPr>
            <p:cNvPr id="1067" name="Rectangle"/>
            <p:cNvSpPr/>
            <p:nvPr/>
          </p:nvSpPr>
          <p:spPr>
            <a:xfrm>
              <a:off x="0" y="0"/>
              <a:ext cx="14427394" cy="2123982"/>
            </a:xfrm>
            <a:prstGeom prst="rect">
              <a:avLst/>
            </a:prstGeom>
            <a:gradFill flip="none" rotWithShape="1">
              <a:gsLst>
                <a:gs pos="0">
                  <a:srgbClr val="E3C756"/>
                </a:gs>
                <a:gs pos="100000">
                  <a:srgbClr val="D7A949"/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68" name="Rectangle"/>
            <p:cNvSpPr/>
            <p:nvPr/>
          </p:nvSpPr>
          <p:spPr>
            <a:xfrm>
              <a:off x="213425" y="244942"/>
              <a:ext cx="13967375" cy="754736"/>
            </a:xfrm>
            <a:prstGeom prst="rect">
              <a:avLst/>
            </a:prstGeom>
            <a:solidFill>
              <a:srgbClr val="E1C9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69" name="Rectangle"/>
            <p:cNvSpPr/>
            <p:nvPr/>
          </p:nvSpPr>
          <p:spPr>
            <a:xfrm>
              <a:off x="213425" y="1138259"/>
              <a:ext cx="13967375" cy="754735"/>
            </a:xfrm>
            <a:prstGeom prst="rect">
              <a:avLst/>
            </a:prstGeom>
            <a:solidFill>
              <a:srgbClr val="C3CCE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70" name="title"/>
            <p:cNvSpPr txBox="1"/>
            <p:nvPr/>
          </p:nvSpPr>
          <p:spPr>
            <a:xfrm>
              <a:off x="5487628" y="266710"/>
              <a:ext cx="3594276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0" sz="4000">
                  <a:solidFill>
                    <a:srgbClr val="53585F"/>
                  </a:solidFill>
                </a:defRPr>
              </a:lvl1pPr>
            </a:lstStyle>
            <a:p>
              <a:pPr/>
              <a:r>
                <a:t>title</a:t>
              </a:r>
            </a:p>
          </p:txBody>
        </p:sp>
        <p:sp>
          <p:nvSpPr>
            <p:cNvPr id="1071" name="subtitle"/>
            <p:cNvSpPr txBox="1"/>
            <p:nvPr/>
          </p:nvSpPr>
          <p:spPr>
            <a:xfrm>
              <a:off x="5487628" y="1160026"/>
              <a:ext cx="3594276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0" sz="4000">
                  <a:solidFill>
                    <a:srgbClr val="53585F"/>
                  </a:solidFill>
                </a:defRPr>
              </a:lvl1pPr>
            </a:lstStyle>
            <a:p>
              <a:pPr/>
              <a:r>
                <a:t>subtitle</a:t>
              </a:r>
            </a:p>
          </p:txBody>
        </p:sp>
      </p:grpSp>
      <p:sp>
        <p:nvSpPr>
          <p:cNvPr id="1073" name="column…"/>
          <p:cNvSpPr txBox="1"/>
          <p:nvPr/>
        </p:nvSpPr>
        <p:spPr>
          <a:xfrm>
            <a:off x="16371858" y="5182681"/>
            <a:ext cx="187493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1074" name="column…"/>
          <p:cNvSpPr txBox="1"/>
          <p:nvPr/>
        </p:nvSpPr>
        <p:spPr>
          <a:xfrm>
            <a:off x="13023420" y="5182681"/>
            <a:ext cx="1874934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1075" name="column…"/>
          <p:cNvSpPr txBox="1"/>
          <p:nvPr/>
        </p:nvSpPr>
        <p:spPr>
          <a:xfrm>
            <a:off x="9660956" y="5182681"/>
            <a:ext cx="187493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1076" name="spanner column label"/>
          <p:cNvSpPr txBox="1"/>
          <p:nvPr/>
        </p:nvSpPr>
        <p:spPr>
          <a:xfrm>
            <a:off x="8896965" y="4393981"/>
            <a:ext cx="675001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spanner column label</a:t>
            </a:r>
          </a:p>
        </p:txBody>
      </p:sp>
      <p:sp>
        <p:nvSpPr>
          <p:cNvPr id="1077" name="stubhead label"/>
          <p:cNvSpPr txBox="1"/>
          <p:nvPr/>
        </p:nvSpPr>
        <p:spPr>
          <a:xfrm>
            <a:off x="5349768" y="5182681"/>
            <a:ext cx="279474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stubhead label</a:t>
            </a:r>
          </a:p>
        </p:txBody>
      </p:sp>
      <p:sp>
        <p:nvSpPr>
          <p:cNvPr id="1078" name="stub…"/>
          <p:cNvSpPr txBox="1"/>
          <p:nvPr/>
        </p:nvSpPr>
        <p:spPr>
          <a:xfrm>
            <a:off x="3145562" y="4653782"/>
            <a:ext cx="1625601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stub</a:t>
            </a:r>
          </a:p>
          <a:p>
            <a: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head</a:t>
            </a:r>
          </a:p>
        </p:txBody>
      </p:sp>
      <p:sp>
        <p:nvSpPr>
          <p:cNvPr id="1079" name="stub"/>
          <p:cNvSpPr txBox="1"/>
          <p:nvPr/>
        </p:nvSpPr>
        <p:spPr>
          <a:xfrm>
            <a:off x="3145562" y="8384477"/>
            <a:ext cx="16256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lvl1pPr>
          </a:lstStyle>
          <a:p>
            <a:pPr/>
            <a:r>
              <a:t>stub</a:t>
            </a:r>
          </a:p>
        </p:txBody>
      </p:sp>
      <p:sp>
        <p:nvSpPr>
          <p:cNvPr id="1080" name="row group label"/>
          <p:cNvSpPr txBox="1"/>
          <p:nvPr/>
        </p:nvSpPr>
        <p:spPr>
          <a:xfrm>
            <a:off x="4952916" y="7077582"/>
            <a:ext cx="358844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-128" sz="3200">
                <a:solidFill>
                  <a:srgbClr val="53585F"/>
                </a:solidFill>
              </a:defRPr>
            </a:lvl1pPr>
          </a:lstStyle>
          <a:p>
            <a:pPr/>
            <a:r>
              <a:t>row group label</a:t>
            </a:r>
          </a:p>
        </p:txBody>
      </p:sp>
      <p:sp>
        <p:nvSpPr>
          <p:cNvPr id="1081" name="table body"/>
          <p:cNvSpPr txBox="1"/>
          <p:nvPr/>
        </p:nvSpPr>
        <p:spPr>
          <a:xfrm>
            <a:off x="19613681" y="8384477"/>
            <a:ext cx="359427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000">
                <a:solidFill>
                  <a:srgbClr val="53585F"/>
                </a:solidFill>
              </a:defRPr>
            </a:lvl1pPr>
          </a:lstStyle>
          <a:p>
            <a:pPr/>
            <a:r>
              <a:t>table body</a:t>
            </a:r>
          </a:p>
        </p:txBody>
      </p:sp>
      <p:sp>
        <p:nvSpPr>
          <p:cNvPr id="1082" name="column labels"/>
          <p:cNvSpPr txBox="1"/>
          <p:nvPr/>
        </p:nvSpPr>
        <p:spPr>
          <a:xfrm>
            <a:off x="19613681" y="5369371"/>
            <a:ext cx="359427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000">
                <a:solidFill>
                  <a:srgbClr val="53585F"/>
                </a:solidFill>
              </a:defRPr>
            </a:lvl1pPr>
          </a:lstStyle>
          <a:p>
            <a:pPr/>
            <a:r>
              <a:t>column labels</a:t>
            </a:r>
          </a:p>
        </p:txBody>
      </p:sp>
      <p:sp>
        <p:nvSpPr>
          <p:cNvPr id="1083" name="table…"/>
          <p:cNvSpPr txBox="1"/>
          <p:nvPr/>
        </p:nvSpPr>
        <p:spPr>
          <a:xfrm>
            <a:off x="19605921" y="11454004"/>
            <a:ext cx="1922050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table</a:t>
            </a:r>
          </a:p>
          <a:p>
            <a:pPr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footer</a:t>
            </a:r>
          </a:p>
        </p:txBody>
      </p:sp>
      <p:sp>
        <p:nvSpPr>
          <p:cNvPr id="1084" name="table…"/>
          <p:cNvSpPr txBox="1"/>
          <p:nvPr/>
        </p:nvSpPr>
        <p:spPr>
          <a:xfrm>
            <a:off x="2849113" y="2313262"/>
            <a:ext cx="1922050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table</a:t>
            </a:r>
          </a:p>
          <a:p>
            <a: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header</a:t>
            </a:r>
          </a:p>
        </p:txBody>
      </p:sp>
      <p:sp>
        <p:nvSpPr>
          <p:cNvPr id="1085" name="spanner column labels"/>
          <p:cNvSpPr txBox="1"/>
          <p:nvPr/>
        </p:nvSpPr>
        <p:spPr>
          <a:xfrm>
            <a:off x="19873348" y="4463831"/>
            <a:ext cx="3594275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2700">
                <a:solidFill>
                  <a:srgbClr val="53585F"/>
                </a:solidFill>
              </a:defRPr>
            </a:lvl1pPr>
          </a:lstStyle>
          <a:p>
            <a:pPr/>
            <a:r>
              <a:t>spanner column labels</a:t>
            </a:r>
          </a:p>
        </p:txBody>
      </p:sp>
      <p:sp>
        <p:nvSpPr>
          <p:cNvPr id="1086" name="Line"/>
          <p:cNvSpPr/>
          <p:nvPr/>
        </p:nvSpPr>
        <p:spPr>
          <a:xfrm>
            <a:off x="18800986" y="4724566"/>
            <a:ext cx="10479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diamond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087" name="row group"/>
          <p:cNvSpPr txBox="1"/>
          <p:nvPr/>
        </p:nvSpPr>
        <p:spPr>
          <a:xfrm>
            <a:off x="2101362" y="6490859"/>
            <a:ext cx="22634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r">
              <a:lnSpc>
                <a:spcPct val="80000"/>
              </a:lnSpc>
              <a:defRPr b="0" cap="none" spc="0" sz="3200">
                <a:solidFill>
                  <a:srgbClr val="53585F"/>
                </a:solidFill>
              </a:defRPr>
            </a:lvl1pPr>
          </a:lstStyle>
          <a:p>
            <a:pPr/>
            <a:r>
              <a:t>row group</a:t>
            </a:r>
          </a:p>
        </p:txBody>
      </p:sp>
      <p:sp>
        <p:nvSpPr>
          <p:cNvPr id="1088" name="Line"/>
          <p:cNvSpPr/>
          <p:nvPr/>
        </p:nvSpPr>
        <p:spPr>
          <a:xfrm>
            <a:off x="4406731" y="6794493"/>
            <a:ext cx="94701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diamond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089" name="Line"/>
          <p:cNvSpPr/>
          <p:nvPr/>
        </p:nvSpPr>
        <p:spPr>
          <a:xfrm>
            <a:off x="9040243" y="5204082"/>
            <a:ext cx="6478822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0" p14:dur="1000">
        <p:dissolv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8" name="Group"/>
          <p:cNvGrpSpPr/>
          <p:nvPr/>
        </p:nvGrpSpPr>
        <p:grpSpPr>
          <a:xfrm>
            <a:off x="4994887" y="14930699"/>
            <a:ext cx="14427395" cy="2123982"/>
            <a:chOff x="0" y="0"/>
            <a:chExt cx="14427393" cy="2123981"/>
          </a:xfrm>
        </p:grpSpPr>
        <p:sp>
          <p:nvSpPr>
            <p:cNvPr id="1091" name="Rectangle"/>
            <p:cNvSpPr/>
            <p:nvPr/>
          </p:nvSpPr>
          <p:spPr>
            <a:xfrm>
              <a:off x="0" y="0"/>
              <a:ext cx="14427394" cy="2123982"/>
            </a:xfrm>
            <a:prstGeom prst="rect">
              <a:avLst/>
            </a:prstGeom>
            <a:solidFill>
              <a:srgbClr val="E9E9E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094" name="Group"/>
            <p:cNvGrpSpPr/>
            <p:nvPr/>
          </p:nvGrpSpPr>
          <p:grpSpPr>
            <a:xfrm>
              <a:off x="213425" y="244943"/>
              <a:ext cx="13967375" cy="754735"/>
              <a:chOff x="0" y="0"/>
              <a:chExt cx="13967373" cy="754734"/>
            </a:xfrm>
          </p:grpSpPr>
          <p:sp>
            <p:nvSpPr>
              <p:cNvPr id="1092" name="Rectangle"/>
              <p:cNvSpPr/>
              <p:nvPr/>
            </p:nvSpPr>
            <p:spPr>
              <a:xfrm>
                <a:off x="0" y="0"/>
                <a:ext cx="13967374" cy="754735"/>
              </a:xfrm>
              <a:prstGeom prst="rect">
                <a:avLst/>
              </a:prstGeom>
              <a:solidFill>
                <a:srgbClr val="C9D5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093" name="footnotes"/>
              <p:cNvSpPr txBox="1"/>
              <p:nvPr/>
            </p:nvSpPr>
            <p:spPr>
              <a:xfrm>
                <a:off x="5274203" y="21766"/>
                <a:ext cx="3594276" cy="711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 algn="ctr">
                  <a:defRPr b="0" cap="none" spc="0" sz="40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footnotes</a:t>
                </a:r>
              </a:p>
            </p:txBody>
          </p:sp>
        </p:grpSp>
        <p:grpSp>
          <p:nvGrpSpPr>
            <p:cNvPr id="1097" name="Group"/>
            <p:cNvGrpSpPr/>
            <p:nvPr/>
          </p:nvGrpSpPr>
          <p:grpSpPr>
            <a:xfrm>
              <a:off x="213425" y="1138259"/>
              <a:ext cx="13967375" cy="754735"/>
              <a:chOff x="0" y="0"/>
              <a:chExt cx="13967373" cy="754734"/>
            </a:xfrm>
          </p:grpSpPr>
          <p:sp>
            <p:nvSpPr>
              <p:cNvPr id="1095" name="Rectangle"/>
              <p:cNvSpPr/>
              <p:nvPr/>
            </p:nvSpPr>
            <p:spPr>
              <a:xfrm>
                <a:off x="0" y="0"/>
                <a:ext cx="13967374" cy="754735"/>
              </a:xfrm>
              <a:prstGeom prst="rect">
                <a:avLst/>
              </a:prstGeom>
              <a:solidFill>
                <a:srgbClr val="F1E2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096" name="source notes"/>
              <p:cNvSpPr txBox="1"/>
              <p:nvPr/>
            </p:nvSpPr>
            <p:spPr>
              <a:xfrm>
                <a:off x="5274203" y="21766"/>
                <a:ext cx="3594276" cy="711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 algn="ctr">
                  <a:defRPr b="0" cap="none" spc="0" sz="40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source notes</a:t>
                </a:r>
              </a:p>
            </p:txBody>
          </p:sp>
        </p:grpSp>
      </p:grpSp>
      <p:sp>
        <p:nvSpPr>
          <p:cNvPr id="1099" name="Rectangle"/>
          <p:cNvSpPr/>
          <p:nvPr/>
        </p:nvSpPr>
        <p:spPr>
          <a:xfrm>
            <a:off x="-15278803" y="3975455"/>
            <a:ext cx="3507024" cy="2555534"/>
          </a:xfrm>
          <a:prstGeom prst="rect">
            <a:avLst/>
          </a:prstGeom>
          <a:solidFill>
            <a:srgbClr val="BDDD5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00" name="Rectangle"/>
          <p:cNvSpPr/>
          <p:nvPr/>
        </p:nvSpPr>
        <p:spPr>
          <a:xfrm>
            <a:off x="4994539" y="2832070"/>
            <a:ext cx="3505201" cy="9993704"/>
          </a:xfrm>
          <a:prstGeom prst="rect">
            <a:avLst/>
          </a:prstGeom>
          <a:solidFill>
            <a:srgbClr val="E1F19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01" name="Rectangle"/>
          <p:cNvSpPr/>
          <p:nvPr/>
        </p:nvSpPr>
        <p:spPr>
          <a:xfrm>
            <a:off x="5215865" y="3063599"/>
            <a:ext cx="3098437" cy="9530646"/>
          </a:xfrm>
          <a:prstGeom prst="rect">
            <a:avLst/>
          </a:prstGeom>
          <a:solidFill>
            <a:srgbClr val="FCFFC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02" name="row label"/>
          <p:cNvSpPr txBox="1"/>
          <p:nvPr/>
        </p:nvSpPr>
        <p:spPr>
          <a:xfrm>
            <a:off x="5349545" y="7956988"/>
            <a:ext cx="279518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row label</a:t>
            </a:r>
          </a:p>
        </p:txBody>
      </p:sp>
      <p:sp>
        <p:nvSpPr>
          <p:cNvPr id="1103" name="row label"/>
          <p:cNvSpPr txBox="1"/>
          <p:nvPr/>
        </p:nvSpPr>
        <p:spPr>
          <a:xfrm>
            <a:off x="5351997" y="8868144"/>
            <a:ext cx="279028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row label</a:t>
            </a:r>
          </a:p>
        </p:txBody>
      </p:sp>
      <p:sp>
        <p:nvSpPr>
          <p:cNvPr id="1104" name="Rectangle"/>
          <p:cNvSpPr/>
          <p:nvPr/>
        </p:nvSpPr>
        <p:spPr>
          <a:xfrm>
            <a:off x="-15056565" y="5200601"/>
            <a:ext cx="3098437" cy="1048742"/>
          </a:xfrm>
          <a:prstGeom prst="rect">
            <a:avLst/>
          </a:prstGeom>
          <a:solidFill>
            <a:srgbClr val="F5E85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05" name="Rectangle"/>
          <p:cNvSpPr/>
          <p:nvPr/>
        </p:nvSpPr>
        <p:spPr>
          <a:xfrm>
            <a:off x="8499489" y="2832070"/>
            <a:ext cx="10922793" cy="9993704"/>
          </a:xfrm>
          <a:prstGeom prst="rect">
            <a:avLst/>
          </a:prstGeom>
          <a:solidFill>
            <a:srgbClr val="CAE4F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06" name="Rectangle"/>
          <p:cNvSpPr/>
          <p:nvPr/>
        </p:nvSpPr>
        <p:spPr>
          <a:xfrm>
            <a:off x="8938706" y="9643554"/>
            <a:ext cx="10044360" cy="906026"/>
          </a:xfrm>
          <a:prstGeom prst="rect">
            <a:avLst/>
          </a:prstGeom>
          <a:solidFill>
            <a:srgbClr val="DABFE0">
              <a:alpha val="7503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07" name="Rectangle"/>
          <p:cNvSpPr/>
          <p:nvPr/>
        </p:nvSpPr>
        <p:spPr>
          <a:xfrm>
            <a:off x="8938880" y="6919355"/>
            <a:ext cx="10044360" cy="906026"/>
          </a:xfrm>
          <a:prstGeom prst="rect">
            <a:avLst/>
          </a:prstGeom>
          <a:solidFill>
            <a:srgbClr val="DCDEE0">
              <a:alpha val="7503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08" name="Rectangle"/>
          <p:cNvSpPr/>
          <p:nvPr/>
        </p:nvSpPr>
        <p:spPr>
          <a:xfrm>
            <a:off x="25866072" y="3975455"/>
            <a:ext cx="10922793" cy="2555534"/>
          </a:xfrm>
          <a:prstGeom prst="rect">
            <a:avLst/>
          </a:prstGeom>
          <a:solidFill>
            <a:srgbClr val="F9DAC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09" name="Rectangle"/>
          <p:cNvSpPr/>
          <p:nvPr/>
        </p:nvSpPr>
        <p:spPr>
          <a:xfrm>
            <a:off x="26112666" y="4224502"/>
            <a:ext cx="10429603" cy="2057441"/>
          </a:xfrm>
          <a:prstGeom prst="rect">
            <a:avLst/>
          </a:prstGeom>
          <a:solidFill>
            <a:srgbClr val="A2E5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10" name="Line"/>
          <p:cNvSpPr/>
          <p:nvPr/>
        </p:nvSpPr>
        <p:spPr>
          <a:xfrm flipV="1">
            <a:off x="8926541" y="3043179"/>
            <a:ext cx="1" cy="9530645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11" name="Line"/>
          <p:cNvSpPr/>
          <p:nvPr/>
        </p:nvSpPr>
        <p:spPr>
          <a:xfrm>
            <a:off x="8915884" y="9651233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12" name="Line"/>
          <p:cNvSpPr/>
          <p:nvPr/>
        </p:nvSpPr>
        <p:spPr>
          <a:xfrm>
            <a:off x="8915884" y="8740077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13" name="Line"/>
          <p:cNvSpPr/>
          <p:nvPr/>
        </p:nvSpPr>
        <p:spPr>
          <a:xfrm>
            <a:off x="8915884" y="7828922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14" name="cell"/>
          <p:cNvSpPr txBox="1"/>
          <p:nvPr/>
        </p:nvSpPr>
        <p:spPr>
          <a:xfrm>
            <a:off x="9665630" y="7960649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1115" name="cell"/>
          <p:cNvSpPr txBox="1"/>
          <p:nvPr/>
        </p:nvSpPr>
        <p:spPr>
          <a:xfrm>
            <a:off x="9665630" y="8871805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1116" name="cell"/>
          <p:cNvSpPr txBox="1"/>
          <p:nvPr/>
        </p:nvSpPr>
        <p:spPr>
          <a:xfrm>
            <a:off x="13023420" y="7956988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1117" name="cell"/>
          <p:cNvSpPr txBox="1"/>
          <p:nvPr/>
        </p:nvSpPr>
        <p:spPr>
          <a:xfrm>
            <a:off x="13023420" y="8868144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1118" name="cell"/>
          <p:cNvSpPr txBox="1"/>
          <p:nvPr/>
        </p:nvSpPr>
        <p:spPr>
          <a:xfrm>
            <a:off x="16367182" y="7956988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1119" name="cell"/>
          <p:cNvSpPr txBox="1"/>
          <p:nvPr/>
        </p:nvSpPr>
        <p:spPr>
          <a:xfrm>
            <a:off x="16367182" y="8868144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1120" name="Line"/>
          <p:cNvSpPr/>
          <p:nvPr/>
        </p:nvSpPr>
        <p:spPr>
          <a:xfrm>
            <a:off x="5215865" y="7821600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21" name="Line"/>
          <p:cNvSpPr/>
          <p:nvPr/>
        </p:nvSpPr>
        <p:spPr>
          <a:xfrm>
            <a:off x="5215865" y="8740077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22" name="Line"/>
          <p:cNvSpPr/>
          <p:nvPr/>
        </p:nvSpPr>
        <p:spPr>
          <a:xfrm>
            <a:off x="5215865" y="9651233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23" name="summary label"/>
          <p:cNvSpPr txBox="1"/>
          <p:nvPr/>
        </p:nvSpPr>
        <p:spPr>
          <a:xfrm>
            <a:off x="4970860" y="9810572"/>
            <a:ext cx="358844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-128" sz="3200">
                <a:solidFill>
                  <a:srgbClr val="53585F"/>
                </a:solidFill>
              </a:defRPr>
            </a:lvl1pPr>
          </a:lstStyle>
          <a:p>
            <a:pPr/>
            <a:r>
              <a:t>summary label</a:t>
            </a:r>
          </a:p>
        </p:txBody>
      </p:sp>
      <p:sp>
        <p:nvSpPr>
          <p:cNvPr id="1124" name="summary cell"/>
          <p:cNvSpPr txBox="1"/>
          <p:nvPr/>
        </p:nvSpPr>
        <p:spPr>
          <a:xfrm>
            <a:off x="8933819" y="97807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summary cell</a:t>
            </a:r>
          </a:p>
        </p:txBody>
      </p:sp>
      <p:sp>
        <p:nvSpPr>
          <p:cNvPr id="1125" name="summary cell"/>
          <p:cNvSpPr txBox="1"/>
          <p:nvPr/>
        </p:nvSpPr>
        <p:spPr>
          <a:xfrm>
            <a:off x="12284637" y="97807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summary cell</a:t>
            </a:r>
          </a:p>
        </p:txBody>
      </p:sp>
      <p:sp>
        <p:nvSpPr>
          <p:cNvPr id="1126" name="summary cell"/>
          <p:cNvSpPr txBox="1"/>
          <p:nvPr/>
        </p:nvSpPr>
        <p:spPr>
          <a:xfrm>
            <a:off x="15628401" y="97807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summary cell</a:t>
            </a:r>
          </a:p>
        </p:txBody>
      </p:sp>
      <p:sp>
        <p:nvSpPr>
          <p:cNvPr id="1127" name="The Structural Parts of a gt Table"/>
          <p:cNvSpPr txBox="1"/>
          <p:nvPr/>
        </p:nvSpPr>
        <p:spPr>
          <a:xfrm>
            <a:off x="7488285" y="774690"/>
            <a:ext cx="9407430" cy="863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/>
          <a:p>
            <a:pPr algn="ctr">
              <a:defRPr b="0" cap="none" i="1" spc="0" sz="5000">
                <a:solidFill>
                  <a:srgbClr val="53585F"/>
                </a:solidFill>
              </a:defRPr>
            </a:pPr>
            <a:r>
              <a:t>The Structural Parts of a </a:t>
            </a:r>
            <a:r>
              <a:rPr b="1"/>
              <a:t>gt</a:t>
            </a:r>
            <a:r>
              <a:t> Table</a:t>
            </a:r>
          </a:p>
        </p:txBody>
      </p:sp>
      <p:sp>
        <p:nvSpPr>
          <p:cNvPr id="1128" name="Rectangle"/>
          <p:cNvSpPr/>
          <p:nvPr/>
        </p:nvSpPr>
        <p:spPr>
          <a:xfrm>
            <a:off x="26387691" y="4309013"/>
            <a:ext cx="9972017" cy="775211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1134" name="Group"/>
          <p:cNvGrpSpPr/>
          <p:nvPr/>
        </p:nvGrpSpPr>
        <p:grpSpPr>
          <a:xfrm>
            <a:off x="4988492" y="-2886226"/>
            <a:ext cx="14427395" cy="2123982"/>
            <a:chOff x="0" y="0"/>
            <a:chExt cx="14427393" cy="2123981"/>
          </a:xfrm>
        </p:grpSpPr>
        <p:sp>
          <p:nvSpPr>
            <p:cNvPr id="1129" name="Rectangle"/>
            <p:cNvSpPr/>
            <p:nvPr/>
          </p:nvSpPr>
          <p:spPr>
            <a:xfrm>
              <a:off x="0" y="0"/>
              <a:ext cx="14427394" cy="2123982"/>
            </a:xfrm>
            <a:prstGeom prst="rect">
              <a:avLst/>
            </a:prstGeom>
            <a:gradFill flip="none" rotWithShape="1">
              <a:gsLst>
                <a:gs pos="0">
                  <a:srgbClr val="E3C756"/>
                </a:gs>
                <a:gs pos="100000">
                  <a:srgbClr val="D7A949"/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30" name="Rectangle"/>
            <p:cNvSpPr/>
            <p:nvPr/>
          </p:nvSpPr>
          <p:spPr>
            <a:xfrm>
              <a:off x="213425" y="244942"/>
              <a:ext cx="13967375" cy="754736"/>
            </a:xfrm>
            <a:prstGeom prst="rect">
              <a:avLst/>
            </a:prstGeom>
            <a:solidFill>
              <a:srgbClr val="E1C9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31" name="Rectangle"/>
            <p:cNvSpPr/>
            <p:nvPr/>
          </p:nvSpPr>
          <p:spPr>
            <a:xfrm>
              <a:off x="213425" y="1138259"/>
              <a:ext cx="13967375" cy="754735"/>
            </a:xfrm>
            <a:prstGeom prst="rect">
              <a:avLst/>
            </a:prstGeom>
            <a:solidFill>
              <a:srgbClr val="C3CCE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32" name="title"/>
            <p:cNvSpPr txBox="1"/>
            <p:nvPr/>
          </p:nvSpPr>
          <p:spPr>
            <a:xfrm>
              <a:off x="5487628" y="266710"/>
              <a:ext cx="3594276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0" sz="4000">
                  <a:solidFill>
                    <a:srgbClr val="53585F"/>
                  </a:solidFill>
                </a:defRPr>
              </a:lvl1pPr>
            </a:lstStyle>
            <a:p>
              <a:pPr/>
              <a:r>
                <a:t>title</a:t>
              </a:r>
            </a:p>
          </p:txBody>
        </p:sp>
        <p:sp>
          <p:nvSpPr>
            <p:cNvPr id="1133" name="subtitle"/>
            <p:cNvSpPr txBox="1"/>
            <p:nvPr/>
          </p:nvSpPr>
          <p:spPr>
            <a:xfrm>
              <a:off x="5487628" y="1160026"/>
              <a:ext cx="3594276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0" sz="4000">
                  <a:solidFill>
                    <a:srgbClr val="53585F"/>
                  </a:solidFill>
                </a:defRPr>
              </a:lvl1pPr>
            </a:lstStyle>
            <a:p>
              <a:pPr/>
              <a:r>
                <a:t>subtitle</a:t>
              </a:r>
            </a:p>
          </p:txBody>
        </p:sp>
      </p:grpSp>
      <p:sp>
        <p:nvSpPr>
          <p:cNvPr id="1135" name="column…"/>
          <p:cNvSpPr txBox="1"/>
          <p:nvPr/>
        </p:nvSpPr>
        <p:spPr>
          <a:xfrm>
            <a:off x="33738439" y="5182681"/>
            <a:ext cx="1874934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1136" name="column…"/>
          <p:cNvSpPr txBox="1"/>
          <p:nvPr/>
        </p:nvSpPr>
        <p:spPr>
          <a:xfrm>
            <a:off x="30390002" y="5182681"/>
            <a:ext cx="187493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1137" name="column…"/>
          <p:cNvSpPr txBox="1"/>
          <p:nvPr/>
        </p:nvSpPr>
        <p:spPr>
          <a:xfrm>
            <a:off x="27027537" y="5182681"/>
            <a:ext cx="1874934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1138" name="spanner column label"/>
          <p:cNvSpPr txBox="1"/>
          <p:nvPr/>
        </p:nvSpPr>
        <p:spPr>
          <a:xfrm>
            <a:off x="26263547" y="4393981"/>
            <a:ext cx="675001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spanner column label</a:t>
            </a:r>
          </a:p>
        </p:txBody>
      </p:sp>
      <p:sp>
        <p:nvSpPr>
          <p:cNvPr id="1139" name="stubhead label"/>
          <p:cNvSpPr txBox="1"/>
          <p:nvPr/>
        </p:nvSpPr>
        <p:spPr>
          <a:xfrm>
            <a:off x="-14922662" y="5182681"/>
            <a:ext cx="279474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stubhead label</a:t>
            </a:r>
          </a:p>
        </p:txBody>
      </p:sp>
      <p:sp>
        <p:nvSpPr>
          <p:cNvPr id="1140" name="stub…"/>
          <p:cNvSpPr txBox="1"/>
          <p:nvPr/>
        </p:nvSpPr>
        <p:spPr>
          <a:xfrm>
            <a:off x="-17126868" y="4653782"/>
            <a:ext cx="1625601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stub</a:t>
            </a:r>
          </a:p>
          <a:p>
            <a: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head</a:t>
            </a:r>
          </a:p>
        </p:txBody>
      </p:sp>
      <p:sp>
        <p:nvSpPr>
          <p:cNvPr id="1141" name="stub"/>
          <p:cNvSpPr txBox="1"/>
          <p:nvPr/>
        </p:nvSpPr>
        <p:spPr>
          <a:xfrm>
            <a:off x="5660162" y="2009077"/>
            <a:ext cx="16256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lvl1pPr>
          </a:lstStyle>
          <a:p>
            <a:pPr/>
            <a:r>
              <a:t>stub</a:t>
            </a:r>
          </a:p>
        </p:txBody>
      </p:sp>
      <p:sp>
        <p:nvSpPr>
          <p:cNvPr id="1142" name="row group label"/>
          <p:cNvSpPr txBox="1"/>
          <p:nvPr/>
        </p:nvSpPr>
        <p:spPr>
          <a:xfrm>
            <a:off x="4952916" y="7077582"/>
            <a:ext cx="358844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-128" sz="3200">
                <a:solidFill>
                  <a:srgbClr val="53585F"/>
                </a:solidFill>
              </a:defRPr>
            </a:lvl1pPr>
          </a:lstStyle>
          <a:p>
            <a:pPr/>
            <a:r>
              <a:t>row group label</a:t>
            </a:r>
          </a:p>
        </p:txBody>
      </p:sp>
      <p:sp>
        <p:nvSpPr>
          <p:cNvPr id="1143" name="table body"/>
          <p:cNvSpPr txBox="1"/>
          <p:nvPr/>
        </p:nvSpPr>
        <p:spPr>
          <a:xfrm>
            <a:off x="12628681" y="2009077"/>
            <a:ext cx="359427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000">
                <a:solidFill>
                  <a:srgbClr val="53585F"/>
                </a:solidFill>
              </a:defRPr>
            </a:lvl1pPr>
          </a:lstStyle>
          <a:p>
            <a:pPr/>
            <a:r>
              <a:t>table body</a:t>
            </a:r>
          </a:p>
        </p:txBody>
      </p:sp>
      <p:sp>
        <p:nvSpPr>
          <p:cNvPr id="1144" name="column labels"/>
          <p:cNvSpPr txBox="1"/>
          <p:nvPr/>
        </p:nvSpPr>
        <p:spPr>
          <a:xfrm>
            <a:off x="36980263" y="5369371"/>
            <a:ext cx="359427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000">
                <a:solidFill>
                  <a:srgbClr val="53585F"/>
                </a:solidFill>
              </a:defRPr>
            </a:lvl1pPr>
          </a:lstStyle>
          <a:p>
            <a:pPr/>
            <a:r>
              <a:t>column labels</a:t>
            </a:r>
          </a:p>
        </p:txBody>
      </p:sp>
      <p:sp>
        <p:nvSpPr>
          <p:cNvPr id="1145" name="table…"/>
          <p:cNvSpPr txBox="1"/>
          <p:nvPr/>
        </p:nvSpPr>
        <p:spPr>
          <a:xfrm>
            <a:off x="19605921" y="15393250"/>
            <a:ext cx="1922050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table</a:t>
            </a:r>
          </a:p>
          <a:p>
            <a:pPr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footer</a:t>
            </a:r>
          </a:p>
        </p:txBody>
      </p:sp>
      <p:sp>
        <p:nvSpPr>
          <p:cNvPr id="1146" name="table…"/>
          <p:cNvSpPr txBox="1"/>
          <p:nvPr/>
        </p:nvSpPr>
        <p:spPr>
          <a:xfrm>
            <a:off x="2842718" y="-2423676"/>
            <a:ext cx="1922050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table</a:t>
            </a:r>
          </a:p>
          <a:p>
            <a: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header</a:t>
            </a:r>
          </a:p>
        </p:txBody>
      </p:sp>
      <p:sp>
        <p:nvSpPr>
          <p:cNvPr id="1147" name="spanner column labels"/>
          <p:cNvSpPr txBox="1"/>
          <p:nvPr/>
        </p:nvSpPr>
        <p:spPr>
          <a:xfrm>
            <a:off x="37239931" y="4463831"/>
            <a:ext cx="359427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2700">
                <a:solidFill>
                  <a:srgbClr val="53585F"/>
                </a:solidFill>
              </a:defRPr>
            </a:lvl1pPr>
          </a:lstStyle>
          <a:p>
            <a:pPr/>
            <a:r>
              <a:t>spanner column labels</a:t>
            </a:r>
          </a:p>
        </p:txBody>
      </p:sp>
      <p:sp>
        <p:nvSpPr>
          <p:cNvPr id="1148" name="Line"/>
          <p:cNvSpPr/>
          <p:nvPr/>
        </p:nvSpPr>
        <p:spPr>
          <a:xfrm>
            <a:off x="36167567" y="4724566"/>
            <a:ext cx="104791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diamond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49" name="row group"/>
          <p:cNvSpPr txBox="1"/>
          <p:nvPr/>
        </p:nvSpPr>
        <p:spPr>
          <a:xfrm>
            <a:off x="-3880338" y="6490859"/>
            <a:ext cx="22634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r">
              <a:lnSpc>
                <a:spcPct val="80000"/>
              </a:lnSpc>
              <a:defRPr b="0" cap="none" spc="0" sz="3200">
                <a:solidFill>
                  <a:srgbClr val="53585F"/>
                </a:solidFill>
              </a:defRPr>
            </a:lvl1pPr>
          </a:lstStyle>
          <a:p>
            <a:pPr/>
            <a:r>
              <a:t>row group</a:t>
            </a:r>
          </a:p>
        </p:txBody>
      </p:sp>
      <p:sp>
        <p:nvSpPr>
          <p:cNvPr id="1150" name="Line"/>
          <p:cNvSpPr/>
          <p:nvPr/>
        </p:nvSpPr>
        <p:spPr>
          <a:xfrm>
            <a:off x="-1574969" y="6794493"/>
            <a:ext cx="94701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diamond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51" name="Line"/>
          <p:cNvSpPr/>
          <p:nvPr/>
        </p:nvSpPr>
        <p:spPr>
          <a:xfrm>
            <a:off x="26406825" y="5204082"/>
            <a:ext cx="6478822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52" name="row label"/>
          <p:cNvSpPr txBox="1"/>
          <p:nvPr/>
        </p:nvSpPr>
        <p:spPr>
          <a:xfrm>
            <a:off x="5336846" y="4313425"/>
            <a:ext cx="279518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row label</a:t>
            </a:r>
          </a:p>
        </p:txBody>
      </p:sp>
      <p:sp>
        <p:nvSpPr>
          <p:cNvPr id="1153" name="row label"/>
          <p:cNvSpPr txBox="1"/>
          <p:nvPr/>
        </p:nvSpPr>
        <p:spPr>
          <a:xfrm>
            <a:off x="5339298" y="5224581"/>
            <a:ext cx="279028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row label</a:t>
            </a:r>
          </a:p>
        </p:txBody>
      </p:sp>
      <p:sp>
        <p:nvSpPr>
          <p:cNvPr id="1154" name="Line"/>
          <p:cNvSpPr/>
          <p:nvPr/>
        </p:nvSpPr>
        <p:spPr>
          <a:xfrm>
            <a:off x="5203166" y="5096514"/>
            <a:ext cx="13795633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55" name="summary label"/>
          <p:cNvSpPr txBox="1"/>
          <p:nvPr/>
        </p:nvSpPr>
        <p:spPr>
          <a:xfrm>
            <a:off x="4958160" y="6167009"/>
            <a:ext cx="358844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-128" sz="3200">
                <a:solidFill>
                  <a:srgbClr val="53585F"/>
                </a:solidFill>
              </a:defRPr>
            </a:lvl1pPr>
          </a:lstStyle>
          <a:p>
            <a:pPr/>
            <a:r>
              <a:t>summary label</a:t>
            </a:r>
          </a:p>
        </p:txBody>
      </p:sp>
      <p:sp>
        <p:nvSpPr>
          <p:cNvPr id="1156" name="row group label"/>
          <p:cNvSpPr txBox="1"/>
          <p:nvPr/>
        </p:nvSpPr>
        <p:spPr>
          <a:xfrm>
            <a:off x="4940217" y="3434019"/>
            <a:ext cx="358844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-128" sz="3200">
                <a:solidFill>
                  <a:srgbClr val="53585F"/>
                </a:solidFill>
              </a:defRPr>
            </a:lvl1pPr>
          </a:lstStyle>
          <a:p>
            <a:pPr/>
            <a:r>
              <a:t>row group label</a:t>
            </a:r>
          </a:p>
        </p:txBody>
      </p:sp>
      <p:sp>
        <p:nvSpPr>
          <p:cNvPr id="1157" name="Rectangle"/>
          <p:cNvSpPr/>
          <p:nvPr/>
        </p:nvSpPr>
        <p:spPr>
          <a:xfrm>
            <a:off x="8938880" y="3273107"/>
            <a:ext cx="10044360" cy="906026"/>
          </a:xfrm>
          <a:prstGeom prst="rect">
            <a:avLst/>
          </a:prstGeom>
          <a:solidFill>
            <a:srgbClr val="DCDEE0">
              <a:alpha val="7503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58" name="Line"/>
          <p:cNvSpPr/>
          <p:nvPr/>
        </p:nvSpPr>
        <p:spPr>
          <a:xfrm>
            <a:off x="5203166" y="3269214"/>
            <a:ext cx="13795633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59" name="Line"/>
          <p:cNvSpPr/>
          <p:nvPr/>
        </p:nvSpPr>
        <p:spPr>
          <a:xfrm>
            <a:off x="5203166" y="4178037"/>
            <a:ext cx="1379563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60" name="group ‘A’"/>
          <p:cNvSpPr txBox="1"/>
          <p:nvPr/>
        </p:nvSpPr>
        <p:spPr>
          <a:xfrm>
            <a:off x="2469001" y="3434019"/>
            <a:ext cx="22634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r">
              <a:lnSpc>
                <a:spcPct val="80000"/>
              </a:lnSpc>
              <a:defRPr b="0" spc="0" sz="3200">
                <a:solidFill>
                  <a:srgbClr val="53585F"/>
                </a:solidFill>
              </a:defRPr>
            </a:lvl1pPr>
          </a:lstStyle>
          <a:p>
            <a:pPr/>
            <a:r>
              <a:t>group ‘A’</a:t>
            </a:r>
          </a:p>
        </p:txBody>
      </p:sp>
      <p:sp>
        <p:nvSpPr>
          <p:cNvPr id="1161" name="group ‘B’"/>
          <p:cNvSpPr txBox="1"/>
          <p:nvPr/>
        </p:nvSpPr>
        <p:spPr>
          <a:xfrm>
            <a:off x="2469001" y="7077582"/>
            <a:ext cx="22634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r">
              <a:lnSpc>
                <a:spcPct val="80000"/>
              </a:lnSpc>
              <a:defRPr b="0" spc="0" sz="3200">
                <a:solidFill>
                  <a:srgbClr val="53585F"/>
                </a:solidFill>
              </a:defRPr>
            </a:lvl1pPr>
          </a:lstStyle>
          <a:p>
            <a:pPr/>
            <a:r>
              <a:t>group ‘B’</a:t>
            </a:r>
          </a:p>
        </p:txBody>
      </p:sp>
      <p:grpSp>
        <p:nvGrpSpPr>
          <p:cNvPr id="1164" name="Group"/>
          <p:cNvGrpSpPr/>
          <p:nvPr/>
        </p:nvGrpSpPr>
        <p:grpSpPr>
          <a:xfrm>
            <a:off x="4476812" y="3923241"/>
            <a:ext cx="262445" cy="2795708"/>
            <a:chOff x="0" y="0"/>
            <a:chExt cx="262444" cy="2795706"/>
          </a:xfrm>
        </p:grpSpPr>
        <p:sp>
          <p:nvSpPr>
            <p:cNvPr id="1162" name="Line"/>
            <p:cNvSpPr/>
            <p:nvPr/>
          </p:nvSpPr>
          <p:spPr>
            <a:xfrm flipV="1">
              <a:off x="-1" y="-1"/>
              <a:ext cx="2" cy="2795708"/>
            </a:xfrm>
            <a:prstGeom prst="line">
              <a:avLst/>
            </a:prstGeom>
            <a:noFill/>
            <a:ln w="25400" cap="rnd">
              <a:solidFill>
                <a:srgbClr val="53585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63" name="Line"/>
            <p:cNvSpPr/>
            <p:nvPr/>
          </p:nvSpPr>
          <p:spPr>
            <a:xfrm>
              <a:off x="6374" y="2725088"/>
              <a:ext cx="256071" cy="1"/>
            </a:xfrm>
            <a:prstGeom prst="line">
              <a:avLst/>
            </a:prstGeom>
            <a:noFill/>
            <a:ln w="25400" cap="rnd">
              <a:solidFill>
                <a:srgbClr val="53585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167" name="Group"/>
          <p:cNvGrpSpPr/>
          <p:nvPr/>
        </p:nvGrpSpPr>
        <p:grpSpPr>
          <a:xfrm>
            <a:off x="4476812" y="7575494"/>
            <a:ext cx="262445" cy="2795707"/>
            <a:chOff x="0" y="0"/>
            <a:chExt cx="262444" cy="2795706"/>
          </a:xfrm>
        </p:grpSpPr>
        <p:sp>
          <p:nvSpPr>
            <p:cNvPr id="1165" name="Line"/>
            <p:cNvSpPr/>
            <p:nvPr/>
          </p:nvSpPr>
          <p:spPr>
            <a:xfrm flipV="1">
              <a:off x="-1" y="-1"/>
              <a:ext cx="2" cy="2795708"/>
            </a:xfrm>
            <a:prstGeom prst="line">
              <a:avLst/>
            </a:prstGeom>
            <a:noFill/>
            <a:ln w="25400" cap="rnd">
              <a:solidFill>
                <a:srgbClr val="53585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66" name="Line"/>
            <p:cNvSpPr/>
            <p:nvPr/>
          </p:nvSpPr>
          <p:spPr>
            <a:xfrm>
              <a:off x="6374" y="2725088"/>
              <a:ext cx="256071" cy="1"/>
            </a:xfrm>
            <a:prstGeom prst="line">
              <a:avLst/>
            </a:prstGeom>
            <a:noFill/>
            <a:ln w="25400" cap="rnd">
              <a:solidFill>
                <a:srgbClr val="53585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168" name="Rectangle"/>
          <p:cNvSpPr/>
          <p:nvPr/>
        </p:nvSpPr>
        <p:spPr>
          <a:xfrm>
            <a:off x="8941149" y="6002325"/>
            <a:ext cx="10044360" cy="906026"/>
          </a:xfrm>
          <a:prstGeom prst="rect">
            <a:avLst/>
          </a:prstGeom>
          <a:solidFill>
            <a:srgbClr val="DABFE0">
              <a:alpha val="7503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69" name="cell"/>
          <p:cNvSpPr txBox="1"/>
          <p:nvPr/>
        </p:nvSpPr>
        <p:spPr>
          <a:xfrm>
            <a:off x="9668074" y="4319420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1170" name="cell"/>
          <p:cNvSpPr txBox="1"/>
          <p:nvPr/>
        </p:nvSpPr>
        <p:spPr>
          <a:xfrm>
            <a:off x="9668074" y="5230576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1171" name="cell"/>
          <p:cNvSpPr txBox="1"/>
          <p:nvPr/>
        </p:nvSpPr>
        <p:spPr>
          <a:xfrm>
            <a:off x="13025863" y="4315759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1172" name="cell"/>
          <p:cNvSpPr txBox="1"/>
          <p:nvPr/>
        </p:nvSpPr>
        <p:spPr>
          <a:xfrm>
            <a:off x="13025863" y="5226915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1173" name="cell"/>
          <p:cNvSpPr txBox="1"/>
          <p:nvPr/>
        </p:nvSpPr>
        <p:spPr>
          <a:xfrm>
            <a:off x="16369625" y="4315759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1174" name="cell"/>
          <p:cNvSpPr txBox="1"/>
          <p:nvPr/>
        </p:nvSpPr>
        <p:spPr>
          <a:xfrm>
            <a:off x="16369625" y="5226915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1175" name="summary cell"/>
          <p:cNvSpPr txBox="1"/>
          <p:nvPr/>
        </p:nvSpPr>
        <p:spPr>
          <a:xfrm>
            <a:off x="8936263" y="6139474"/>
            <a:ext cx="335249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summary cell</a:t>
            </a:r>
          </a:p>
        </p:txBody>
      </p:sp>
      <p:sp>
        <p:nvSpPr>
          <p:cNvPr id="1176" name="summary cell"/>
          <p:cNvSpPr txBox="1"/>
          <p:nvPr/>
        </p:nvSpPr>
        <p:spPr>
          <a:xfrm>
            <a:off x="12287081" y="6139474"/>
            <a:ext cx="335249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summary cell</a:t>
            </a:r>
          </a:p>
        </p:txBody>
      </p:sp>
      <p:sp>
        <p:nvSpPr>
          <p:cNvPr id="1177" name="summary cell"/>
          <p:cNvSpPr txBox="1"/>
          <p:nvPr/>
        </p:nvSpPr>
        <p:spPr>
          <a:xfrm>
            <a:off x="15630844" y="6139474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summary cell</a:t>
            </a:r>
          </a:p>
        </p:txBody>
      </p:sp>
      <p:sp>
        <p:nvSpPr>
          <p:cNvPr id="1178" name="Line"/>
          <p:cNvSpPr/>
          <p:nvPr/>
        </p:nvSpPr>
        <p:spPr>
          <a:xfrm>
            <a:off x="5203166" y="6007670"/>
            <a:ext cx="1379563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79" name="Line"/>
          <p:cNvSpPr/>
          <p:nvPr/>
        </p:nvSpPr>
        <p:spPr>
          <a:xfrm>
            <a:off x="5215865" y="6912777"/>
            <a:ext cx="3723376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80" name="Line"/>
          <p:cNvSpPr/>
          <p:nvPr/>
        </p:nvSpPr>
        <p:spPr>
          <a:xfrm>
            <a:off x="8915884" y="6912777"/>
            <a:ext cx="10083665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81" name="grand summary label"/>
          <p:cNvSpPr txBox="1"/>
          <p:nvPr/>
        </p:nvSpPr>
        <p:spPr>
          <a:xfrm>
            <a:off x="4972785" y="10947952"/>
            <a:ext cx="358844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-104" sz="2600">
                <a:solidFill>
                  <a:srgbClr val="53585F"/>
                </a:solidFill>
              </a:defRPr>
            </a:lvl1pPr>
          </a:lstStyle>
          <a:p>
            <a:pPr/>
            <a:r>
              <a:t>grand summary label</a:t>
            </a:r>
          </a:p>
        </p:txBody>
      </p:sp>
      <p:sp>
        <p:nvSpPr>
          <p:cNvPr id="1182" name="Rectangle"/>
          <p:cNvSpPr/>
          <p:nvPr/>
        </p:nvSpPr>
        <p:spPr>
          <a:xfrm>
            <a:off x="8939241" y="10717990"/>
            <a:ext cx="10044360" cy="1833733"/>
          </a:xfrm>
          <a:prstGeom prst="rect">
            <a:avLst/>
          </a:prstGeom>
          <a:solidFill>
            <a:srgbClr val="56C1FF">
              <a:alpha val="5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83" name="grand summary label"/>
          <p:cNvSpPr txBox="1"/>
          <p:nvPr/>
        </p:nvSpPr>
        <p:spPr>
          <a:xfrm>
            <a:off x="4970860" y="11859108"/>
            <a:ext cx="358844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-104" sz="2600">
                <a:solidFill>
                  <a:srgbClr val="53585F"/>
                </a:solidFill>
              </a:defRPr>
            </a:lvl1pPr>
          </a:lstStyle>
          <a:p>
            <a:pPr/>
            <a:r>
              <a:t>grand summary label</a:t>
            </a:r>
          </a:p>
        </p:txBody>
      </p:sp>
      <p:sp>
        <p:nvSpPr>
          <p:cNvPr id="1184" name="GRAND…"/>
          <p:cNvSpPr txBox="1"/>
          <p:nvPr/>
        </p:nvSpPr>
        <p:spPr>
          <a:xfrm>
            <a:off x="2469001" y="10952062"/>
            <a:ext cx="2263401" cy="1356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lnSpc>
                <a:spcPct val="80000"/>
              </a:lnSpc>
              <a:defRPr b="0" spc="0" sz="3200">
                <a:solidFill>
                  <a:srgbClr val="53585F"/>
                </a:solidFill>
              </a:defRPr>
            </a:pPr>
            <a:r>
              <a:t>GRAND</a:t>
            </a:r>
          </a:p>
          <a:p>
            <a:pPr algn="r">
              <a:lnSpc>
                <a:spcPct val="80000"/>
              </a:lnSpc>
              <a:defRPr b="0" spc="0" sz="3200">
                <a:solidFill>
                  <a:srgbClr val="53585F"/>
                </a:solidFill>
              </a:defRPr>
            </a:pPr>
            <a:r>
              <a:t>SUMMARY</a:t>
            </a:r>
          </a:p>
          <a:p>
            <a:pPr algn="r">
              <a:lnSpc>
                <a:spcPct val="80000"/>
              </a:lnSpc>
              <a:defRPr b="0" spc="0" sz="3200">
                <a:solidFill>
                  <a:srgbClr val="53585F"/>
                </a:solidFill>
              </a:defRPr>
            </a:pPr>
            <a:r>
              <a:t>ROWS</a:t>
            </a:r>
          </a:p>
        </p:txBody>
      </p:sp>
      <p:sp>
        <p:nvSpPr>
          <p:cNvPr id="1185" name="Line"/>
          <p:cNvSpPr/>
          <p:nvPr/>
        </p:nvSpPr>
        <p:spPr>
          <a:xfrm>
            <a:off x="5211067" y="12562116"/>
            <a:ext cx="3723376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86" name="Line"/>
          <p:cNvSpPr/>
          <p:nvPr/>
        </p:nvSpPr>
        <p:spPr>
          <a:xfrm>
            <a:off x="8911086" y="12562116"/>
            <a:ext cx="10079813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87" name="Line"/>
          <p:cNvSpPr/>
          <p:nvPr/>
        </p:nvSpPr>
        <p:spPr>
          <a:xfrm>
            <a:off x="5210297" y="11630242"/>
            <a:ext cx="13795634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88" name="Line"/>
          <p:cNvSpPr/>
          <p:nvPr/>
        </p:nvSpPr>
        <p:spPr>
          <a:xfrm flipV="1">
            <a:off x="12279653" y="3043178"/>
            <a:ext cx="1" cy="9530647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89" name="Line"/>
          <p:cNvSpPr/>
          <p:nvPr/>
        </p:nvSpPr>
        <p:spPr>
          <a:xfrm flipV="1">
            <a:off x="15632767" y="3043178"/>
            <a:ext cx="1" cy="9530647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90" name="grand summary cell"/>
          <p:cNvSpPr txBox="1"/>
          <p:nvPr/>
        </p:nvSpPr>
        <p:spPr>
          <a:xfrm>
            <a:off x="8934171" y="10923353"/>
            <a:ext cx="335249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2600">
                <a:solidFill>
                  <a:srgbClr val="53585F"/>
                </a:solidFill>
              </a:defRPr>
            </a:lvl1pPr>
          </a:lstStyle>
          <a:p>
            <a:pPr/>
            <a:r>
              <a:t>grand summary cell</a:t>
            </a:r>
          </a:p>
        </p:txBody>
      </p:sp>
      <p:sp>
        <p:nvSpPr>
          <p:cNvPr id="1191" name="grand summary cell"/>
          <p:cNvSpPr txBox="1"/>
          <p:nvPr/>
        </p:nvSpPr>
        <p:spPr>
          <a:xfrm>
            <a:off x="12284989" y="10923353"/>
            <a:ext cx="335249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2600">
                <a:solidFill>
                  <a:srgbClr val="53585F"/>
                </a:solidFill>
              </a:defRPr>
            </a:lvl1pPr>
          </a:lstStyle>
          <a:p>
            <a:pPr/>
            <a:r>
              <a:t>grand summary cell</a:t>
            </a:r>
          </a:p>
        </p:txBody>
      </p:sp>
      <p:sp>
        <p:nvSpPr>
          <p:cNvPr id="1192" name="grand summary cell"/>
          <p:cNvSpPr txBox="1"/>
          <p:nvPr/>
        </p:nvSpPr>
        <p:spPr>
          <a:xfrm>
            <a:off x="15628753" y="10923353"/>
            <a:ext cx="335249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2600">
                <a:solidFill>
                  <a:srgbClr val="53585F"/>
                </a:solidFill>
              </a:defRPr>
            </a:lvl1pPr>
          </a:lstStyle>
          <a:p>
            <a:pPr/>
            <a:r>
              <a:t>grand summary cell</a:t>
            </a:r>
          </a:p>
        </p:txBody>
      </p:sp>
      <p:sp>
        <p:nvSpPr>
          <p:cNvPr id="1193" name="grand summary cell"/>
          <p:cNvSpPr txBox="1"/>
          <p:nvPr/>
        </p:nvSpPr>
        <p:spPr>
          <a:xfrm>
            <a:off x="8937346" y="11814925"/>
            <a:ext cx="335249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2600">
                <a:solidFill>
                  <a:srgbClr val="53585F"/>
                </a:solidFill>
              </a:defRPr>
            </a:lvl1pPr>
          </a:lstStyle>
          <a:p>
            <a:pPr/>
            <a:r>
              <a:t>grand summary cell</a:t>
            </a:r>
          </a:p>
        </p:txBody>
      </p:sp>
      <p:sp>
        <p:nvSpPr>
          <p:cNvPr id="1194" name="grand summary cell"/>
          <p:cNvSpPr txBox="1"/>
          <p:nvPr/>
        </p:nvSpPr>
        <p:spPr>
          <a:xfrm>
            <a:off x="12288164" y="11814925"/>
            <a:ext cx="335249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2600">
                <a:solidFill>
                  <a:srgbClr val="53585F"/>
                </a:solidFill>
              </a:defRPr>
            </a:lvl1pPr>
          </a:lstStyle>
          <a:p>
            <a:pPr/>
            <a:r>
              <a:t>grand summary cell</a:t>
            </a:r>
          </a:p>
        </p:txBody>
      </p:sp>
      <p:sp>
        <p:nvSpPr>
          <p:cNvPr id="1195" name="grand summary cell"/>
          <p:cNvSpPr txBox="1"/>
          <p:nvPr/>
        </p:nvSpPr>
        <p:spPr>
          <a:xfrm>
            <a:off x="15631928" y="11814925"/>
            <a:ext cx="335249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2600">
                <a:solidFill>
                  <a:srgbClr val="53585F"/>
                </a:solidFill>
              </a:defRPr>
            </a:lvl1pPr>
          </a:lstStyle>
          <a:p>
            <a:pPr/>
            <a:r>
              <a:t>grand summary cell</a:t>
            </a:r>
          </a:p>
        </p:txBody>
      </p:sp>
      <p:sp>
        <p:nvSpPr>
          <p:cNvPr id="1196" name="Line"/>
          <p:cNvSpPr/>
          <p:nvPr/>
        </p:nvSpPr>
        <p:spPr>
          <a:xfrm flipV="1">
            <a:off x="18985881" y="3043178"/>
            <a:ext cx="1" cy="9530647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97" name="Rectangle"/>
          <p:cNvSpPr/>
          <p:nvPr/>
        </p:nvSpPr>
        <p:spPr>
          <a:xfrm>
            <a:off x="8499677" y="10553083"/>
            <a:ext cx="10922793" cy="141002"/>
          </a:xfrm>
          <a:prstGeom prst="rect">
            <a:avLst/>
          </a:prstGeom>
          <a:solidFill>
            <a:srgbClr val="CAE4F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98" name="Line"/>
          <p:cNvSpPr/>
          <p:nvPr/>
        </p:nvSpPr>
        <p:spPr>
          <a:xfrm>
            <a:off x="8915884" y="10562389"/>
            <a:ext cx="10083535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99" name="Line"/>
          <p:cNvSpPr/>
          <p:nvPr/>
        </p:nvSpPr>
        <p:spPr>
          <a:xfrm>
            <a:off x="8911086" y="10689389"/>
            <a:ext cx="10087649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00" name="Line"/>
          <p:cNvSpPr/>
          <p:nvPr/>
        </p:nvSpPr>
        <p:spPr>
          <a:xfrm>
            <a:off x="5215865" y="10562389"/>
            <a:ext cx="3723376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01" name="Line"/>
          <p:cNvSpPr/>
          <p:nvPr/>
        </p:nvSpPr>
        <p:spPr>
          <a:xfrm>
            <a:off x="5211067" y="10689389"/>
            <a:ext cx="3723376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ectangle"/>
          <p:cNvSpPr/>
          <p:nvPr/>
        </p:nvSpPr>
        <p:spPr>
          <a:xfrm>
            <a:off x="15350459" y="3043723"/>
            <a:ext cx="536421" cy="5593797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29" name="Line"/>
          <p:cNvSpPr/>
          <p:nvPr/>
        </p:nvSpPr>
        <p:spPr>
          <a:xfrm flipV="1">
            <a:off x="1093558" y="3149565"/>
            <a:ext cx="1020637" cy="1020638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30" name="Line"/>
          <p:cNvSpPr/>
          <p:nvPr/>
        </p:nvSpPr>
        <p:spPr>
          <a:xfrm flipV="1">
            <a:off x="1096725" y="3149565"/>
            <a:ext cx="1578732" cy="1578732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31" name="Line"/>
          <p:cNvSpPr/>
          <p:nvPr/>
        </p:nvSpPr>
        <p:spPr>
          <a:xfrm flipV="1">
            <a:off x="1100167" y="3149565"/>
            <a:ext cx="455027" cy="455028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32" name="Line"/>
          <p:cNvSpPr/>
          <p:nvPr/>
        </p:nvSpPr>
        <p:spPr>
          <a:xfrm flipV="1">
            <a:off x="1089400" y="3149566"/>
            <a:ext cx="2695636" cy="269563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33" name="Line"/>
          <p:cNvSpPr/>
          <p:nvPr/>
        </p:nvSpPr>
        <p:spPr>
          <a:xfrm flipV="1">
            <a:off x="1085388" y="3149566"/>
            <a:ext cx="3260956" cy="326095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34" name="Line"/>
          <p:cNvSpPr/>
          <p:nvPr/>
        </p:nvSpPr>
        <p:spPr>
          <a:xfrm flipV="1">
            <a:off x="1090002" y="3149565"/>
            <a:ext cx="4367041" cy="436704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35" name="Line"/>
          <p:cNvSpPr/>
          <p:nvPr/>
        </p:nvSpPr>
        <p:spPr>
          <a:xfrm flipV="1">
            <a:off x="1096576" y="3149565"/>
            <a:ext cx="2133239" cy="213324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36" name="Line"/>
          <p:cNvSpPr/>
          <p:nvPr/>
        </p:nvSpPr>
        <p:spPr>
          <a:xfrm flipV="1">
            <a:off x="1091616" y="3149566"/>
            <a:ext cx="4922235" cy="4922234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37" name="Line"/>
          <p:cNvSpPr/>
          <p:nvPr/>
        </p:nvSpPr>
        <p:spPr>
          <a:xfrm flipV="1">
            <a:off x="1380459" y="3149566"/>
            <a:ext cx="5191300" cy="519130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38" name="Line"/>
          <p:cNvSpPr/>
          <p:nvPr/>
        </p:nvSpPr>
        <p:spPr>
          <a:xfrm flipV="1">
            <a:off x="1084118" y="3149566"/>
            <a:ext cx="3816059" cy="3816059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39" name="Line"/>
          <p:cNvSpPr/>
          <p:nvPr/>
        </p:nvSpPr>
        <p:spPr>
          <a:xfrm flipV="1">
            <a:off x="2496443" y="3149566"/>
            <a:ext cx="5191376" cy="519137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40" name="Line"/>
          <p:cNvSpPr/>
          <p:nvPr/>
        </p:nvSpPr>
        <p:spPr>
          <a:xfrm flipV="1">
            <a:off x="2914574" y="3149566"/>
            <a:ext cx="5191671" cy="519167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41" name="Line"/>
          <p:cNvSpPr/>
          <p:nvPr/>
        </p:nvSpPr>
        <p:spPr>
          <a:xfrm flipV="1">
            <a:off x="3265014" y="3149565"/>
            <a:ext cx="5187912" cy="5187912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42" name="Line"/>
          <p:cNvSpPr/>
          <p:nvPr/>
        </p:nvSpPr>
        <p:spPr>
          <a:xfrm flipV="1">
            <a:off x="1941203" y="3149566"/>
            <a:ext cx="5188617" cy="5188617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43" name="Line"/>
          <p:cNvSpPr/>
          <p:nvPr/>
        </p:nvSpPr>
        <p:spPr>
          <a:xfrm flipV="1">
            <a:off x="3960902" y="3149565"/>
            <a:ext cx="5190378" cy="5190378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44" name="Line"/>
          <p:cNvSpPr/>
          <p:nvPr/>
        </p:nvSpPr>
        <p:spPr>
          <a:xfrm flipV="1">
            <a:off x="4307213" y="3149566"/>
            <a:ext cx="5194878" cy="5194878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45" name="Line"/>
          <p:cNvSpPr/>
          <p:nvPr/>
        </p:nvSpPr>
        <p:spPr>
          <a:xfrm flipV="1">
            <a:off x="3611267" y="3149566"/>
            <a:ext cx="5192527" cy="5192527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46" name="Line"/>
          <p:cNvSpPr/>
          <p:nvPr/>
        </p:nvSpPr>
        <p:spPr>
          <a:xfrm flipV="1">
            <a:off x="5005648" y="3149565"/>
            <a:ext cx="5192250" cy="519225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47" name="Line"/>
          <p:cNvSpPr/>
          <p:nvPr/>
        </p:nvSpPr>
        <p:spPr>
          <a:xfrm flipV="1">
            <a:off x="5355651" y="3149565"/>
            <a:ext cx="5189367" cy="5189367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48" name="Line"/>
          <p:cNvSpPr/>
          <p:nvPr/>
        </p:nvSpPr>
        <p:spPr>
          <a:xfrm flipV="1">
            <a:off x="5702952" y="3149566"/>
            <a:ext cx="5191886" cy="519188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49" name="Line"/>
          <p:cNvSpPr/>
          <p:nvPr/>
        </p:nvSpPr>
        <p:spPr>
          <a:xfrm flipV="1">
            <a:off x="4656826" y="3149565"/>
            <a:ext cx="5192774" cy="5192775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50" name="Line"/>
          <p:cNvSpPr/>
          <p:nvPr/>
        </p:nvSpPr>
        <p:spPr>
          <a:xfrm flipV="1">
            <a:off x="6400163" y="3149565"/>
            <a:ext cx="5191707" cy="5191707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51" name="Line"/>
          <p:cNvSpPr/>
          <p:nvPr/>
        </p:nvSpPr>
        <p:spPr>
          <a:xfrm flipV="1">
            <a:off x="6749636" y="3149565"/>
            <a:ext cx="5189882" cy="518988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52" name="Line"/>
          <p:cNvSpPr/>
          <p:nvPr/>
        </p:nvSpPr>
        <p:spPr>
          <a:xfrm flipV="1">
            <a:off x="6052506" y="3149565"/>
            <a:ext cx="5189899" cy="5189899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53" name="Line"/>
          <p:cNvSpPr/>
          <p:nvPr/>
        </p:nvSpPr>
        <p:spPr>
          <a:xfrm flipV="1">
            <a:off x="7443785" y="3149566"/>
            <a:ext cx="5195826" cy="519582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54" name="Line"/>
          <p:cNvSpPr/>
          <p:nvPr/>
        </p:nvSpPr>
        <p:spPr>
          <a:xfrm flipV="1">
            <a:off x="7792040" y="3149566"/>
            <a:ext cx="5196437" cy="5196437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55" name="Line"/>
          <p:cNvSpPr/>
          <p:nvPr/>
        </p:nvSpPr>
        <p:spPr>
          <a:xfrm flipV="1">
            <a:off x="8141021" y="3149565"/>
            <a:ext cx="5195597" cy="5195597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56" name="Line"/>
          <p:cNvSpPr/>
          <p:nvPr/>
        </p:nvSpPr>
        <p:spPr>
          <a:xfrm flipV="1">
            <a:off x="7098162" y="3149565"/>
            <a:ext cx="5189951" cy="5189952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57" name="Line"/>
          <p:cNvSpPr/>
          <p:nvPr/>
        </p:nvSpPr>
        <p:spPr>
          <a:xfrm flipV="1">
            <a:off x="8840702" y="3149566"/>
            <a:ext cx="5190478" cy="5190477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58" name="Line"/>
          <p:cNvSpPr/>
          <p:nvPr/>
        </p:nvSpPr>
        <p:spPr>
          <a:xfrm flipV="1">
            <a:off x="9361837" y="3148519"/>
            <a:ext cx="5191524" cy="5191524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59" name="Line"/>
          <p:cNvSpPr/>
          <p:nvPr/>
        </p:nvSpPr>
        <p:spPr>
          <a:xfrm flipV="1">
            <a:off x="8491332" y="3149565"/>
            <a:ext cx="5192096" cy="519209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60" name="Line"/>
          <p:cNvSpPr/>
          <p:nvPr/>
        </p:nvSpPr>
        <p:spPr>
          <a:xfrm flipV="1">
            <a:off x="10475858" y="3149538"/>
            <a:ext cx="5190505" cy="5190505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61" name="Line"/>
          <p:cNvSpPr/>
          <p:nvPr/>
        </p:nvSpPr>
        <p:spPr>
          <a:xfrm flipV="1">
            <a:off x="11031893" y="3503486"/>
            <a:ext cx="4836557" cy="4836557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62" name="Line"/>
          <p:cNvSpPr/>
          <p:nvPr/>
        </p:nvSpPr>
        <p:spPr>
          <a:xfrm flipV="1">
            <a:off x="11589780" y="4063024"/>
            <a:ext cx="4277019" cy="4277019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63" name="Line"/>
          <p:cNvSpPr/>
          <p:nvPr/>
        </p:nvSpPr>
        <p:spPr>
          <a:xfrm flipV="1">
            <a:off x="9918575" y="3147059"/>
            <a:ext cx="5192983" cy="5192984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64" name="Line"/>
          <p:cNvSpPr/>
          <p:nvPr/>
        </p:nvSpPr>
        <p:spPr>
          <a:xfrm flipV="1">
            <a:off x="12702273" y="5175149"/>
            <a:ext cx="3164893" cy="3164894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65" name="Line"/>
          <p:cNvSpPr/>
          <p:nvPr/>
        </p:nvSpPr>
        <p:spPr>
          <a:xfrm flipV="1">
            <a:off x="13259546" y="5736976"/>
            <a:ext cx="2603067" cy="2603067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66" name="Line"/>
          <p:cNvSpPr/>
          <p:nvPr/>
        </p:nvSpPr>
        <p:spPr>
          <a:xfrm flipV="1">
            <a:off x="12146325" y="4624613"/>
            <a:ext cx="3715430" cy="371543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67" name="Line"/>
          <p:cNvSpPr/>
          <p:nvPr/>
        </p:nvSpPr>
        <p:spPr>
          <a:xfrm flipV="1">
            <a:off x="14373482" y="6843111"/>
            <a:ext cx="1496932" cy="1496932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68" name="Line"/>
          <p:cNvSpPr/>
          <p:nvPr/>
        </p:nvSpPr>
        <p:spPr>
          <a:xfrm flipV="1">
            <a:off x="14928035" y="7403381"/>
            <a:ext cx="936661" cy="936662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69" name="Line"/>
          <p:cNvSpPr/>
          <p:nvPr/>
        </p:nvSpPr>
        <p:spPr>
          <a:xfrm flipV="1">
            <a:off x="15485392" y="7956957"/>
            <a:ext cx="383086" cy="38308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70" name="Line"/>
          <p:cNvSpPr/>
          <p:nvPr/>
        </p:nvSpPr>
        <p:spPr>
          <a:xfrm flipV="1">
            <a:off x="13814895" y="6291743"/>
            <a:ext cx="2048300" cy="204830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71" name="Rectangle"/>
          <p:cNvSpPr/>
          <p:nvPr/>
        </p:nvSpPr>
        <p:spPr>
          <a:xfrm rot="16200000">
            <a:off x="6793792" y="-1324423"/>
            <a:ext cx="3383543" cy="13796719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8812">
                <a:srgbClr val="FFFFFF"/>
              </a:gs>
              <a:gs pos="76300">
                <a:srgbClr val="FFFFFF"/>
              </a:gs>
              <a:gs pos="100000">
                <a:srgbClr val="FFFFFF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pic>
        <p:nvPicPr>
          <p:cNvPr id="272" name="gt_hex_logo.png" descr="gt_hex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07962" y="1775587"/>
            <a:ext cx="6891736" cy="7948405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Line"/>
          <p:cNvSpPr/>
          <p:nvPr/>
        </p:nvSpPr>
        <p:spPr>
          <a:xfrm>
            <a:off x="1103788" y="8516692"/>
            <a:ext cx="14763551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74" name="Line"/>
          <p:cNvSpPr/>
          <p:nvPr/>
        </p:nvSpPr>
        <p:spPr>
          <a:xfrm>
            <a:off x="1103788" y="8342376"/>
            <a:ext cx="14763551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75" name="Line"/>
          <p:cNvSpPr/>
          <p:nvPr/>
        </p:nvSpPr>
        <p:spPr>
          <a:xfrm>
            <a:off x="1103788" y="3147231"/>
            <a:ext cx="14763551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281" name="Group"/>
          <p:cNvGrpSpPr/>
          <p:nvPr/>
        </p:nvGrpSpPr>
        <p:grpSpPr>
          <a:xfrm>
            <a:off x="2543468" y="4567310"/>
            <a:ext cx="11884192" cy="1803401"/>
            <a:chOff x="0" y="0"/>
            <a:chExt cx="11884190" cy="1803400"/>
          </a:xfrm>
        </p:grpSpPr>
        <p:pic>
          <p:nvPicPr>
            <p:cNvPr id="27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76200"/>
              <a:ext cx="2933700" cy="1651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7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361756" y="63500"/>
              <a:ext cx="2933701" cy="1676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8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886990" y="0"/>
              <a:ext cx="2997201" cy="1803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9" name="Line"/>
            <p:cNvSpPr/>
            <p:nvPr/>
          </p:nvSpPr>
          <p:spPr>
            <a:xfrm>
              <a:off x="3181725" y="901700"/>
              <a:ext cx="927755" cy="0"/>
            </a:xfrm>
            <a:prstGeom prst="line">
              <a:avLst/>
            </a:prstGeom>
            <a:noFill/>
            <a:ln w="63500" cap="flat">
              <a:solidFill>
                <a:srgbClr val="979797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0" name="Line"/>
            <p:cNvSpPr/>
            <p:nvPr/>
          </p:nvSpPr>
          <p:spPr>
            <a:xfrm>
              <a:off x="7629462" y="901700"/>
              <a:ext cx="923523" cy="0"/>
            </a:xfrm>
            <a:prstGeom prst="line">
              <a:avLst/>
            </a:prstGeom>
            <a:noFill/>
            <a:ln w="63500" cap="flat">
              <a:solidFill>
                <a:srgbClr val="969797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282" name="table data"/>
          <p:cNvSpPr txBox="1"/>
          <p:nvPr/>
        </p:nvSpPr>
        <p:spPr>
          <a:xfrm>
            <a:off x="2549006" y="6338098"/>
            <a:ext cx="292262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200">
                <a:solidFill>
                  <a:srgbClr val="53585F"/>
                </a:solidFill>
              </a:defRPr>
            </a:lvl1pPr>
          </a:lstStyle>
          <a:p>
            <a:pPr/>
            <a:r>
              <a:t>table data</a:t>
            </a:r>
          </a:p>
        </p:txBody>
      </p:sp>
      <p:sp>
        <p:nvSpPr>
          <p:cNvPr id="283" name="gt object"/>
          <p:cNvSpPr txBox="1"/>
          <p:nvPr/>
        </p:nvSpPr>
        <p:spPr>
          <a:xfrm>
            <a:off x="6942513" y="6338098"/>
            <a:ext cx="292262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spc="0" sz="3200">
                <a:solidFill>
                  <a:srgbClr val="53585F"/>
                </a:solidFill>
              </a:defRPr>
            </a:pPr>
            <a:r>
              <a:rPr b="1"/>
              <a:t>gt</a:t>
            </a:r>
            <a:r>
              <a:t> object</a:t>
            </a:r>
          </a:p>
        </p:txBody>
      </p:sp>
      <p:sp>
        <p:nvSpPr>
          <p:cNvPr id="284" name="gt table"/>
          <p:cNvSpPr txBox="1"/>
          <p:nvPr/>
        </p:nvSpPr>
        <p:spPr>
          <a:xfrm>
            <a:off x="11467748" y="6338098"/>
            <a:ext cx="292262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spc="0" sz="3200">
                <a:solidFill>
                  <a:srgbClr val="53585F"/>
                </a:solidFill>
              </a:defRPr>
            </a:pPr>
            <a:r>
              <a:rPr b="1"/>
              <a:t>gt</a:t>
            </a:r>
            <a:r>
              <a:t> table</a:t>
            </a:r>
          </a:p>
        </p:txBody>
      </p:sp>
      <p:sp>
        <p:nvSpPr>
          <p:cNvPr id="285" name="The gt package lets us create display tables with a declarative interface, allowing us to fine-tune the final appearance."/>
          <p:cNvSpPr txBox="1"/>
          <p:nvPr/>
        </p:nvSpPr>
        <p:spPr>
          <a:xfrm>
            <a:off x="1650552" y="8700928"/>
            <a:ext cx="17320001" cy="14986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The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 package lets us create display tables with a declarative interface, allowing us to fine-tune the final appearance.</a:t>
            </a:r>
          </a:p>
        </p:txBody>
      </p:sp>
      <p:sp>
        <p:nvSpPr>
          <p:cNvPr id="286" name="Integrate the tables in R Markdown docs and Shiny applications."/>
          <p:cNvSpPr txBox="1"/>
          <p:nvPr/>
        </p:nvSpPr>
        <p:spPr>
          <a:xfrm>
            <a:off x="1650552" y="10567228"/>
            <a:ext cx="17320001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Integrate the tables in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R Markdown</a:t>
            </a:r>
            <a:r>
              <a:t> docs and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Shiny</a:t>
            </a:r>
            <a:r>
              <a:t> applications.</a:t>
            </a:r>
          </a:p>
        </p:txBody>
      </p:sp>
      <p:sp>
        <p:nvSpPr>
          <p:cNvPr id="287" name="Program with gt to make tables as output objects in packages."/>
          <p:cNvSpPr txBox="1"/>
          <p:nvPr/>
        </p:nvSpPr>
        <p:spPr>
          <a:xfrm>
            <a:off x="1650552" y="11735030"/>
            <a:ext cx="17320001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Program with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 to make tables as output objects in packages.</a:t>
            </a:r>
          </a:p>
        </p:txBody>
      </p:sp>
      <p:sp>
        <p:nvSpPr>
          <p:cNvPr id="288" name="The Typical Workflow for Making Tables with gt"/>
          <p:cNvSpPr txBox="1"/>
          <p:nvPr/>
        </p:nvSpPr>
        <p:spPr>
          <a:xfrm>
            <a:off x="1248475" y="-1101466"/>
            <a:ext cx="21859232" cy="863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i="1" spc="0" sz="5000">
                <a:solidFill>
                  <a:srgbClr val="53585F"/>
                </a:solidFill>
              </a:defRPr>
            </a:pPr>
            <a:r>
              <a:t>The Typical Workflow for Making Tables with </a:t>
            </a:r>
            <a:r>
              <a:rPr b="1"/>
              <a:t>gt</a:t>
            </a:r>
            <a:r>
              <a:t> </a:t>
            </a:r>
          </a:p>
        </p:txBody>
      </p:sp>
      <p:sp>
        <p:nvSpPr>
          <p:cNvPr id="289" name="Put your data to a form that’s reasonably close to the expected form of the display table."/>
          <p:cNvSpPr txBox="1"/>
          <p:nvPr/>
        </p:nvSpPr>
        <p:spPr>
          <a:xfrm>
            <a:off x="1605597" y="14326432"/>
            <a:ext cx="5837472" cy="248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39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Put your data to a form that’s reasonably close to the expected form of the display table.</a:t>
            </a:r>
          </a:p>
        </p:txBody>
      </p:sp>
      <p:sp>
        <p:nvSpPr>
          <p:cNvPr id="290" name="Use dplyr and tidyr and other great Tidyverse 📦s."/>
          <p:cNvSpPr txBox="1"/>
          <p:nvPr/>
        </p:nvSpPr>
        <p:spPr>
          <a:xfrm>
            <a:off x="1605597" y="17827601"/>
            <a:ext cx="5837472" cy="1320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39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Use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dplyr</a:t>
            </a:r>
            <a:r>
              <a:t> and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tidyr</a:t>
            </a:r>
            <a:r>
              <a:t> and other great Tidyverse </a:t>
            </a:r>
            <a:r>
              <a:rPr sz="3500"/>
              <a:t>📦</a:t>
            </a:r>
            <a:r>
              <a:t>s. </a:t>
            </a:r>
          </a:p>
        </p:txBody>
      </p:sp>
      <p:sp>
        <p:nvSpPr>
          <p:cNvPr id="291" name="Rectangle"/>
          <p:cNvSpPr/>
          <p:nvPr/>
        </p:nvSpPr>
        <p:spPr>
          <a:xfrm>
            <a:off x="8964003" y="14326432"/>
            <a:ext cx="5842000" cy="5416401"/>
          </a:xfrm>
          <a:prstGeom prst="rect">
            <a:avLst/>
          </a:prstGeom>
          <a:solidFill>
            <a:srgbClr val="FF9300">
              <a:alpha val="95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92" name="Rectangle"/>
          <p:cNvSpPr/>
          <p:nvPr/>
        </p:nvSpPr>
        <p:spPr>
          <a:xfrm>
            <a:off x="16570523" y="14331340"/>
            <a:ext cx="5842001" cy="5416401"/>
          </a:xfrm>
          <a:prstGeom prst="rect">
            <a:avLst/>
          </a:prstGeom>
          <a:solidFill>
            <a:srgbClr val="FF9300">
              <a:alpha val="1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93" name="An Introduction to the gt Package"/>
          <p:cNvSpPr txBox="1"/>
          <p:nvPr/>
        </p:nvSpPr>
        <p:spPr>
          <a:xfrm>
            <a:off x="1253147" y="1259747"/>
            <a:ext cx="12443910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270" sz="5400">
                <a:solidFill>
                  <a:srgbClr val="333333"/>
                </a:solidFill>
              </a:defRPr>
            </a:pPr>
            <a:r>
              <a:t>An Introduction to the </a:t>
            </a:r>
            <a:r>
              <a:rPr b="1"/>
              <a:t>gt</a:t>
            </a:r>
            <a:r>
              <a:t> Package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r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0" name="Group"/>
          <p:cNvGrpSpPr/>
          <p:nvPr/>
        </p:nvGrpSpPr>
        <p:grpSpPr>
          <a:xfrm>
            <a:off x="4994887" y="10991454"/>
            <a:ext cx="14427395" cy="2123982"/>
            <a:chOff x="0" y="0"/>
            <a:chExt cx="14427393" cy="2123981"/>
          </a:xfrm>
        </p:grpSpPr>
        <p:sp>
          <p:nvSpPr>
            <p:cNvPr id="1203" name="Rectangle"/>
            <p:cNvSpPr/>
            <p:nvPr/>
          </p:nvSpPr>
          <p:spPr>
            <a:xfrm>
              <a:off x="0" y="0"/>
              <a:ext cx="14427394" cy="2123982"/>
            </a:xfrm>
            <a:prstGeom prst="rect">
              <a:avLst/>
            </a:prstGeom>
            <a:solidFill>
              <a:srgbClr val="E9E9E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206" name="Group"/>
            <p:cNvGrpSpPr/>
            <p:nvPr/>
          </p:nvGrpSpPr>
          <p:grpSpPr>
            <a:xfrm>
              <a:off x="213425" y="244943"/>
              <a:ext cx="13967375" cy="754735"/>
              <a:chOff x="0" y="0"/>
              <a:chExt cx="13967373" cy="754734"/>
            </a:xfrm>
          </p:grpSpPr>
          <p:sp>
            <p:nvSpPr>
              <p:cNvPr id="1204" name="Rectangle"/>
              <p:cNvSpPr/>
              <p:nvPr/>
            </p:nvSpPr>
            <p:spPr>
              <a:xfrm>
                <a:off x="0" y="0"/>
                <a:ext cx="13967374" cy="754735"/>
              </a:xfrm>
              <a:prstGeom prst="rect">
                <a:avLst/>
              </a:prstGeom>
              <a:solidFill>
                <a:srgbClr val="C9D5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205" name="footnotes"/>
              <p:cNvSpPr txBox="1"/>
              <p:nvPr/>
            </p:nvSpPr>
            <p:spPr>
              <a:xfrm>
                <a:off x="5274203" y="21766"/>
                <a:ext cx="3594276" cy="711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 algn="ctr">
                  <a:defRPr b="0" cap="none" spc="0" sz="40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footnotes</a:t>
                </a:r>
              </a:p>
            </p:txBody>
          </p:sp>
        </p:grpSp>
        <p:grpSp>
          <p:nvGrpSpPr>
            <p:cNvPr id="1209" name="Group"/>
            <p:cNvGrpSpPr/>
            <p:nvPr/>
          </p:nvGrpSpPr>
          <p:grpSpPr>
            <a:xfrm>
              <a:off x="213425" y="1138259"/>
              <a:ext cx="13967375" cy="754735"/>
              <a:chOff x="0" y="0"/>
              <a:chExt cx="13967373" cy="754734"/>
            </a:xfrm>
          </p:grpSpPr>
          <p:sp>
            <p:nvSpPr>
              <p:cNvPr id="1207" name="Rectangle"/>
              <p:cNvSpPr/>
              <p:nvPr/>
            </p:nvSpPr>
            <p:spPr>
              <a:xfrm>
                <a:off x="0" y="0"/>
                <a:ext cx="13967374" cy="754735"/>
              </a:xfrm>
              <a:prstGeom prst="rect">
                <a:avLst/>
              </a:prstGeom>
              <a:solidFill>
                <a:srgbClr val="F1E2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208" name="source notes"/>
              <p:cNvSpPr txBox="1"/>
              <p:nvPr/>
            </p:nvSpPr>
            <p:spPr>
              <a:xfrm>
                <a:off x="5274203" y="21766"/>
                <a:ext cx="3594276" cy="711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 algn="ctr">
                  <a:defRPr b="0" cap="none" spc="0" sz="40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source notes</a:t>
                </a:r>
              </a:p>
            </p:txBody>
          </p:sp>
        </p:grpSp>
      </p:grpSp>
      <p:sp>
        <p:nvSpPr>
          <p:cNvPr id="1211" name="Rectangle"/>
          <p:cNvSpPr/>
          <p:nvPr/>
        </p:nvSpPr>
        <p:spPr>
          <a:xfrm>
            <a:off x="4993628" y="3975455"/>
            <a:ext cx="3507023" cy="2555534"/>
          </a:xfrm>
          <a:prstGeom prst="rect">
            <a:avLst/>
          </a:prstGeom>
          <a:solidFill>
            <a:srgbClr val="BDDD5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12" name="Rectangle"/>
          <p:cNvSpPr/>
          <p:nvPr/>
        </p:nvSpPr>
        <p:spPr>
          <a:xfrm>
            <a:off x="4994539" y="6525252"/>
            <a:ext cx="3505201" cy="4468232"/>
          </a:xfrm>
          <a:prstGeom prst="rect">
            <a:avLst/>
          </a:prstGeom>
          <a:solidFill>
            <a:srgbClr val="E1F19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13" name="Rectangle"/>
          <p:cNvSpPr/>
          <p:nvPr/>
        </p:nvSpPr>
        <p:spPr>
          <a:xfrm>
            <a:off x="5215865" y="6718199"/>
            <a:ext cx="3098437" cy="4043756"/>
          </a:xfrm>
          <a:prstGeom prst="rect">
            <a:avLst/>
          </a:prstGeom>
          <a:solidFill>
            <a:srgbClr val="FCFFC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14" name="row label"/>
          <p:cNvSpPr txBox="1"/>
          <p:nvPr/>
        </p:nvSpPr>
        <p:spPr>
          <a:xfrm>
            <a:off x="5349545" y="7956988"/>
            <a:ext cx="279518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row label</a:t>
            </a:r>
          </a:p>
        </p:txBody>
      </p:sp>
      <p:sp>
        <p:nvSpPr>
          <p:cNvPr id="1215" name="row label"/>
          <p:cNvSpPr txBox="1"/>
          <p:nvPr/>
        </p:nvSpPr>
        <p:spPr>
          <a:xfrm>
            <a:off x="5351997" y="8868144"/>
            <a:ext cx="279028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row label</a:t>
            </a:r>
          </a:p>
        </p:txBody>
      </p:sp>
      <p:sp>
        <p:nvSpPr>
          <p:cNvPr id="1216" name="Rectangle"/>
          <p:cNvSpPr/>
          <p:nvPr/>
        </p:nvSpPr>
        <p:spPr>
          <a:xfrm>
            <a:off x="5215865" y="5200601"/>
            <a:ext cx="3098437" cy="1048742"/>
          </a:xfrm>
          <a:prstGeom prst="rect">
            <a:avLst/>
          </a:prstGeom>
          <a:solidFill>
            <a:srgbClr val="F5E85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17" name="Rectangle"/>
          <p:cNvSpPr/>
          <p:nvPr/>
        </p:nvSpPr>
        <p:spPr>
          <a:xfrm>
            <a:off x="8499489" y="6525252"/>
            <a:ext cx="10922793" cy="4468232"/>
          </a:xfrm>
          <a:prstGeom prst="rect">
            <a:avLst/>
          </a:prstGeom>
          <a:solidFill>
            <a:srgbClr val="CAE4F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18" name="Rectangle"/>
          <p:cNvSpPr/>
          <p:nvPr/>
        </p:nvSpPr>
        <p:spPr>
          <a:xfrm>
            <a:off x="8938706" y="9643554"/>
            <a:ext cx="10044360" cy="906026"/>
          </a:xfrm>
          <a:prstGeom prst="rect">
            <a:avLst/>
          </a:prstGeom>
          <a:solidFill>
            <a:srgbClr val="DABFE0">
              <a:alpha val="7503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19" name="Rectangle"/>
          <p:cNvSpPr/>
          <p:nvPr/>
        </p:nvSpPr>
        <p:spPr>
          <a:xfrm>
            <a:off x="8938880" y="6919355"/>
            <a:ext cx="10044360" cy="906026"/>
          </a:xfrm>
          <a:prstGeom prst="rect">
            <a:avLst/>
          </a:prstGeom>
          <a:solidFill>
            <a:srgbClr val="DCDEE0">
              <a:alpha val="7503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20" name="Rectangle"/>
          <p:cNvSpPr/>
          <p:nvPr/>
        </p:nvSpPr>
        <p:spPr>
          <a:xfrm>
            <a:off x="8499489" y="3975455"/>
            <a:ext cx="10922793" cy="2555534"/>
          </a:xfrm>
          <a:prstGeom prst="rect">
            <a:avLst/>
          </a:prstGeom>
          <a:solidFill>
            <a:srgbClr val="F9DAC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21" name="Rectangle"/>
          <p:cNvSpPr/>
          <p:nvPr/>
        </p:nvSpPr>
        <p:spPr>
          <a:xfrm>
            <a:off x="8746084" y="4224502"/>
            <a:ext cx="10429603" cy="2057441"/>
          </a:xfrm>
          <a:prstGeom prst="rect">
            <a:avLst/>
          </a:prstGeom>
          <a:solidFill>
            <a:srgbClr val="A2E5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22" name="Line"/>
          <p:cNvSpPr/>
          <p:nvPr/>
        </p:nvSpPr>
        <p:spPr>
          <a:xfrm flipV="1">
            <a:off x="8926541" y="5477287"/>
            <a:ext cx="1" cy="5084636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23" name="Line"/>
          <p:cNvSpPr/>
          <p:nvPr/>
        </p:nvSpPr>
        <p:spPr>
          <a:xfrm flipV="1">
            <a:off x="12279653" y="5477288"/>
            <a:ext cx="1" cy="5084635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24" name="Line"/>
          <p:cNvSpPr/>
          <p:nvPr/>
        </p:nvSpPr>
        <p:spPr>
          <a:xfrm flipV="1">
            <a:off x="15632767" y="5477288"/>
            <a:ext cx="1" cy="5084635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25" name="Line"/>
          <p:cNvSpPr/>
          <p:nvPr/>
        </p:nvSpPr>
        <p:spPr>
          <a:xfrm flipV="1">
            <a:off x="18985880" y="5477288"/>
            <a:ext cx="1" cy="5084635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26" name="Line"/>
          <p:cNvSpPr/>
          <p:nvPr/>
        </p:nvSpPr>
        <p:spPr>
          <a:xfrm>
            <a:off x="8915884" y="10562389"/>
            <a:ext cx="10079813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27" name="Line"/>
          <p:cNvSpPr/>
          <p:nvPr/>
        </p:nvSpPr>
        <p:spPr>
          <a:xfrm>
            <a:off x="8915884" y="9651233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28" name="Line"/>
          <p:cNvSpPr/>
          <p:nvPr/>
        </p:nvSpPr>
        <p:spPr>
          <a:xfrm>
            <a:off x="8915884" y="8740077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29" name="Line"/>
          <p:cNvSpPr/>
          <p:nvPr/>
        </p:nvSpPr>
        <p:spPr>
          <a:xfrm>
            <a:off x="8915884" y="7828922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30" name="Line"/>
          <p:cNvSpPr/>
          <p:nvPr/>
        </p:nvSpPr>
        <p:spPr>
          <a:xfrm>
            <a:off x="8915884" y="6912777"/>
            <a:ext cx="10079813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31" name="cell"/>
          <p:cNvSpPr txBox="1"/>
          <p:nvPr/>
        </p:nvSpPr>
        <p:spPr>
          <a:xfrm>
            <a:off x="9665630" y="7960649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1232" name="cell"/>
          <p:cNvSpPr txBox="1"/>
          <p:nvPr/>
        </p:nvSpPr>
        <p:spPr>
          <a:xfrm>
            <a:off x="9665630" y="8871805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1233" name="cell"/>
          <p:cNvSpPr txBox="1"/>
          <p:nvPr/>
        </p:nvSpPr>
        <p:spPr>
          <a:xfrm>
            <a:off x="13023420" y="7956988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1234" name="cell"/>
          <p:cNvSpPr txBox="1"/>
          <p:nvPr/>
        </p:nvSpPr>
        <p:spPr>
          <a:xfrm>
            <a:off x="13023420" y="8868144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1235" name="cell"/>
          <p:cNvSpPr txBox="1"/>
          <p:nvPr/>
        </p:nvSpPr>
        <p:spPr>
          <a:xfrm>
            <a:off x="16367182" y="7956988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1236" name="cell"/>
          <p:cNvSpPr txBox="1"/>
          <p:nvPr/>
        </p:nvSpPr>
        <p:spPr>
          <a:xfrm>
            <a:off x="16367182" y="8868144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1237" name="Line"/>
          <p:cNvSpPr/>
          <p:nvPr/>
        </p:nvSpPr>
        <p:spPr>
          <a:xfrm>
            <a:off x="5215865" y="6912777"/>
            <a:ext cx="3723376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38" name="Line"/>
          <p:cNvSpPr/>
          <p:nvPr/>
        </p:nvSpPr>
        <p:spPr>
          <a:xfrm>
            <a:off x="5215865" y="7821600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39" name="Line"/>
          <p:cNvSpPr/>
          <p:nvPr/>
        </p:nvSpPr>
        <p:spPr>
          <a:xfrm>
            <a:off x="5215865" y="8740077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40" name="Line"/>
          <p:cNvSpPr/>
          <p:nvPr/>
        </p:nvSpPr>
        <p:spPr>
          <a:xfrm>
            <a:off x="5215865" y="9651233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41" name="Line"/>
          <p:cNvSpPr/>
          <p:nvPr/>
        </p:nvSpPr>
        <p:spPr>
          <a:xfrm>
            <a:off x="5215865" y="10562389"/>
            <a:ext cx="3723376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42" name="summary label"/>
          <p:cNvSpPr txBox="1"/>
          <p:nvPr/>
        </p:nvSpPr>
        <p:spPr>
          <a:xfrm>
            <a:off x="4970860" y="9810572"/>
            <a:ext cx="358844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-128" sz="3200">
                <a:solidFill>
                  <a:srgbClr val="53585F"/>
                </a:solidFill>
              </a:defRPr>
            </a:lvl1pPr>
          </a:lstStyle>
          <a:p>
            <a:pPr/>
            <a:r>
              <a:t>summary label</a:t>
            </a:r>
          </a:p>
        </p:txBody>
      </p:sp>
      <p:sp>
        <p:nvSpPr>
          <p:cNvPr id="1243" name="summary cell"/>
          <p:cNvSpPr txBox="1"/>
          <p:nvPr/>
        </p:nvSpPr>
        <p:spPr>
          <a:xfrm>
            <a:off x="8933819" y="97807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summary cell</a:t>
            </a:r>
          </a:p>
        </p:txBody>
      </p:sp>
      <p:sp>
        <p:nvSpPr>
          <p:cNvPr id="1244" name="summary cell"/>
          <p:cNvSpPr txBox="1"/>
          <p:nvPr/>
        </p:nvSpPr>
        <p:spPr>
          <a:xfrm>
            <a:off x="12284637" y="97807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summary cell</a:t>
            </a:r>
          </a:p>
        </p:txBody>
      </p:sp>
      <p:sp>
        <p:nvSpPr>
          <p:cNvPr id="1245" name="summary cell"/>
          <p:cNvSpPr txBox="1"/>
          <p:nvPr/>
        </p:nvSpPr>
        <p:spPr>
          <a:xfrm>
            <a:off x="15628401" y="97807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summary cell</a:t>
            </a:r>
          </a:p>
        </p:txBody>
      </p:sp>
      <p:sp>
        <p:nvSpPr>
          <p:cNvPr id="1246" name="The Structural Parts of a gt Table"/>
          <p:cNvSpPr txBox="1"/>
          <p:nvPr/>
        </p:nvSpPr>
        <p:spPr>
          <a:xfrm>
            <a:off x="7488285" y="774690"/>
            <a:ext cx="9407430" cy="863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/>
          <a:p>
            <a:pPr algn="ctr">
              <a:defRPr b="0" cap="none" i="1" spc="0" sz="5000">
                <a:solidFill>
                  <a:srgbClr val="53585F"/>
                </a:solidFill>
              </a:defRPr>
            </a:pPr>
            <a:r>
              <a:t>The Structural Parts of a </a:t>
            </a:r>
            <a:r>
              <a:rPr b="1"/>
              <a:t>gt</a:t>
            </a:r>
            <a:r>
              <a:t> Table</a:t>
            </a:r>
          </a:p>
        </p:txBody>
      </p:sp>
      <p:sp>
        <p:nvSpPr>
          <p:cNvPr id="1247" name="Rectangle"/>
          <p:cNvSpPr/>
          <p:nvPr/>
        </p:nvSpPr>
        <p:spPr>
          <a:xfrm>
            <a:off x="9021109" y="4309013"/>
            <a:ext cx="9972017" cy="775211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1253" name="Group"/>
          <p:cNvGrpSpPr/>
          <p:nvPr/>
        </p:nvGrpSpPr>
        <p:grpSpPr>
          <a:xfrm>
            <a:off x="4994887" y="1850712"/>
            <a:ext cx="14427395" cy="2123982"/>
            <a:chOff x="0" y="0"/>
            <a:chExt cx="14427393" cy="2123981"/>
          </a:xfrm>
        </p:grpSpPr>
        <p:sp>
          <p:nvSpPr>
            <p:cNvPr id="1248" name="Rectangle"/>
            <p:cNvSpPr/>
            <p:nvPr/>
          </p:nvSpPr>
          <p:spPr>
            <a:xfrm>
              <a:off x="0" y="0"/>
              <a:ext cx="14427394" cy="2123982"/>
            </a:xfrm>
            <a:prstGeom prst="rect">
              <a:avLst/>
            </a:prstGeom>
            <a:gradFill flip="none" rotWithShape="1">
              <a:gsLst>
                <a:gs pos="0">
                  <a:srgbClr val="E3C756"/>
                </a:gs>
                <a:gs pos="100000">
                  <a:srgbClr val="D7A949"/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49" name="Rectangle"/>
            <p:cNvSpPr/>
            <p:nvPr/>
          </p:nvSpPr>
          <p:spPr>
            <a:xfrm>
              <a:off x="213425" y="244942"/>
              <a:ext cx="13967375" cy="754736"/>
            </a:xfrm>
            <a:prstGeom prst="rect">
              <a:avLst/>
            </a:prstGeom>
            <a:solidFill>
              <a:srgbClr val="E1C9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50" name="Rectangle"/>
            <p:cNvSpPr/>
            <p:nvPr/>
          </p:nvSpPr>
          <p:spPr>
            <a:xfrm>
              <a:off x="213425" y="1138259"/>
              <a:ext cx="13967375" cy="754735"/>
            </a:xfrm>
            <a:prstGeom prst="rect">
              <a:avLst/>
            </a:prstGeom>
            <a:solidFill>
              <a:srgbClr val="C3CCE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51" name="title"/>
            <p:cNvSpPr txBox="1"/>
            <p:nvPr/>
          </p:nvSpPr>
          <p:spPr>
            <a:xfrm>
              <a:off x="5487628" y="266710"/>
              <a:ext cx="3594276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0" sz="4000">
                  <a:solidFill>
                    <a:srgbClr val="53585F"/>
                  </a:solidFill>
                </a:defRPr>
              </a:lvl1pPr>
            </a:lstStyle>
            <a:p>
              <a:pPr/>
              <a:r>
                <a:t>title</a:t>
              </a:r>
            </a:p>
          </p:txBody>
        </p:sp>
        <p:sp>
          <p:nvSpPr>
            <p:cNvPr id="1252" name="subtitle"/>
            <p:cNvSpPr txBox="1"/>
            <p:nvPr/>
          </p:nvSpPr>
          <p:spPr>
            <a:xfrm>
              <a:off x="5487628" y="1160026"/>
              <a:ext cx="3594276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0" sz="4000">
                  <a:solidFill>
                    <a:srgbClr val="53585F"/>
                  </a:solidFill>
                </a:defRPr>
              </a:lvl1pPr>
            </a:lstStyle>
            <a:p>
              <a:pPr/>
              <a:r>
                <a:t>subtitle</a:t>
              </a:r>
            </a:p>
          </p:txBody>
        </p:sp>
      </p:grpSp>
      <p:sp>
        <p:nvSpPr>
          <p:cNvPr id="1254" name="column…"/>
          <p:cNvSpPr txBox="1"/>
          <p:nvPr/>
        </p:nvSpPr>
        <p:spPr>
          <a:xfrm>
            <a:off x="16371858" y="5182681"/>
            <a:ext cx="187493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1255" name="column…"/>
          <p:cNvSpPr txBox="1"/>
          <p:nvPr/>
        </p:nvSpPr>
        <p:spPr>
          <a:xfrm>
            <a:off x="13023420" y="5182681"/>
            <a:ext cx="1874934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1256" name="column…"/>
          <p:cNvSpPr txBox="1"/>
          <p:nvPr/>
        </p:nvSpPr>
        <p:spPr>
          <a:xfrm>
            <a:off x="9660956" y="5182681"/>
            <a:ext cx="187493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1257" name="spanner column label"/>
          <p:cNvSpPr txBox="1"/>
          <p:nvPr/>
        </p:nvSpPr>
        <p:spPr>
          <a:xfrm>
            <a:off x="8896965" y="4393981"/>
            <a:ext cx="675001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spanner column label</a:t>
            </a:r>
          </a:p>
        </p:txBody>
      </p:sp>
      <p:sp>
        <p:nvSpPr>
          <p:cNvPr id="1258" name="stubhead label"/>
          <p:cNvSpPr txBox="1"/>
          <p:nvPr/>
        </p:nvSpPr>
        <p:spPr>
          <a:xfrm>
            <a:off x="5349768" y="5182681"/>
            <a:ext cx="279474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stubhead label</a:t>
            </a:r>
          </a:p>
        </p:txBody>
      </p:sp>
      <p:sp>
        <p:nvSpPr>
          <p:cNvPr id="1259" name="stub…"/>
          <p:cNvSpPr txBox="1"/>
          <p:nvPr/>
        </p:nvSpPr>
        <p:spPr>
          <a:xfrm>
            <a:off x="3145562" y="4653782"/>
            <a:ext cx="1625601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stub</a:t>
            </a:r>
          </a:p>
          <a:p>
            <a: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head</a:t>
            </a:r>
          </a:p>
        </p:txBody>
      </p:sp>
      <p:sp>
        <p:nvSpPr>
          <p:cNvPr id="1260" name="stub"/>
          <p:cNvSpPr txBox="1"/>
          <p:nvPr/>
        </p:nvSpPr>
        <p:spPr>
          <a:xfrm>
            <a:off x="3145562" y="8384477"/>
            <a:ext cx="16256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lvl1pPr>
          </a:lstStyle>
          <a:p>
            <a:pPr/>
            <a:r>
              <a:t>stub</a:t>
            </a:r>
          </a:p>
        </p:txBody>
      </p:sp>
      <p:sp>
        <p:nvSpPr>
          <p:cNvPr id="1261" name="row group label"/>
          <p:cNvSpPr txBox="1"/>
          <p:nvPr/>
        </p:nvSpPr>
        <p:spPr>
          <a:xfrm>
            <a:off x="4952916" y="7077582"/>
            <a:ext cx="358844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-128" sz="3200">
                <a:solidFill>
                  <a:srgbClr val="53585F"/>
                </a:solidFill>
              </a:defRPr>
            </a:lvl1pPr>
          </a:lstStyle>
          <a:p>
            <a:pPr/>
            <a:r>
              <a:t>row group label</a:t>
            </a:r>
          </a:p>
        </p:txBody>
      </p:sp>
      <p:sp>
        <p:nvSpPr>
          <p:cNvPr id="1262" name="table body"/>
          <p:cNvSpPr txBox="1"/>
          <p:nvPr/>
        </p:nvSpPr>
        <p:spPr>
          <a:xfrm>
            <a:off x="19613681" y="8384477"/>
            <a:ext cx="359427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000">
                <a:solidFill>
                  <a:srgbClr val="53585F"/>
                </a:solidFill>
              </a:defRPr>
            </a:lvl1pPr>
          </a:lstStyle>
          <a:p>
            <a:pPr/>
            <a:r>
              <a:t>table body</a:t>
            </a:r>
          </a:p>
        </p:txBody>
      </p:sp>
      <p:sp>
        <p:nvSpPr>
          <p:cNvPr id="1263" name="column labels"/>
          <p:cNvSpPr txBox="1"/>
          <p:nvPr/>
        </p:nvSpPr>
        <p:spPr>
          <a:xfrm>
            <a:off x="19613681" y="5369371"/>
            <a:ext cx="359427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000">
                <a:solidFill>
                  <a:srgbClr val="53585F"/>
                </a:solidFill>
              </a:defRPr>
            </a:lvl1pPr>
          </a:lstStyle>
          <a:p>
            <a:pPr/>
            <a:r>
              <a:t>column labels</a:t>
            </a:r>
          </a:p>
        </p:txBody>
      </p:sp>
      <p:sp>
        <p:nvSpPr>
          <p:cNvPr id="1264" name="table…"/>
          <p:cNvSpPr txBox="1"/>
          <p:nvPr/>
        </p:nvSpPr>
        <p:spPr>
          <a:xfrm>
            <a:off x="19605921" y="11454004"/>
            <a:ext cx="1922050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table</a:t>
            </a:r>
          </a:p>
          <a:p>
            <a:pPr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footer</a:t>
            </a:r>
          </a:p>
        </p:txBody>
      </p:sp>
      <p:sp>
        <p:nvSpPr>
          <p:cNvPr id="1265" name="table…"/>
          <p:cNvSpPr txBox="1"/>
          <p:nvPr/>
        </p:nvSpPr>
        <p:spPr>
          <a:xfrm>
            <a:off x="2849113" y="2313262"/>
            <a:ext cx="1922050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table</a:t>
            </a:r>
          </a:p>
          <a:p>
            <a: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header</a:t>
            </a:r>
          </a:p>
        </p:txBody>
      </p:sp>
      <p:sp>
        <p:nvSpPr>
          <p:cNvPr id="1266" name="spanner column labels"/>
          <p:cNvSpPr txBox="1"/>
          <p:nvPr/>
        </p:nvSpPr>
        <p:spPr>
          <a:xfrm>
            <a:off x="19873348" y="4463831"/>
            <a:ext cx="3594275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2700">
                <a:solidFill>
                  <a:srgbClr val="53585F"/>
                </a:solidFill>
              </a:defRPr>
            </a:lvl1pPr>
          </a:lstStyle>
          <a:p>
            <a:pPr/>
            <a:r>
              <a:t>spanner column labels</a:t>
            </a:r>
          </a:p>
        </p:txBody>
      </p:sp>
      <p:sp>
        <p:nvSpPr>
          <p:cNvPr id="1267" name="Line"/>
          <p:cNvSpPr/>
          <p:nvPr/>
        </p:nvSpPr>
        <p:spPr>
          <a:xfrm>
            <a:off x="18800986" y="4724566"/>
            <a:ext cx="10479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diamond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68" name="row group"/>
          <p:cNvSpPr txBox="1"/>
          <p:nvPr/>
        </p:nvSpPr>
        <p:spPr>
          <a:xfrm>
            <a:off x="2101362" y="6490859"/>
            <a:ext cx="22634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r">
              <a:lnSpc>
                <a:spcPct val="80000"/>
              </a:lnSpc>
              <a:defRPr b="0" cap="none" spc="0" sz="3200">
                <a:solidFill>
                  <a:srgbClr val="53585F"/>
                </a:solidFill>
              </a:defRPr>
            </a:lvl1pPr>
          </a:lstStyle>
          <a:p>
            <a:pPr/>
            <a:r>
              <a:t>row group</a:t>
            </a:r>
          </a:p>
        </p:txBody>
      </p:sp>
      <p:sp>
        <p:nvSpPr>
          <p:cNvPr id="1269" name="Line"/>
          <p:cNvSpPr/>
          <p:nvPr/>
        </p:nvSpPr>
        <p:spPr>
          <a:xfrm>
            <a:off x="4406731" y="6794493"/>
            <a:ext cx="94701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diamond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70" name="Line"/>
          <p:cNvSpPr/>
          <p:nvPr/>
        </p:nvSpPr>
        <p:spPr>
          <a:xfrm>
            <a:off x="9040243" y="5204082"/>
            <a:ext cx="6478822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Let’s Look at Some of gt’s Functions"/>
          <p:cNvSpPr txBox="1"/>
          <p:nvPr/>
        </p:nvSpPr>
        <p:spPr>
          <a:xfrm>
            <a:off x="1248475" y="6426195"/>
            <a:ext cx="21859232" cy="863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i="1" spc="0" sz="5000">
                <a:solidFill>
                  <a:srgbClr val="53585F"/>
                </a:solidFill>
              </a:defRPr>
            </a:pPr>
            <a:r>
              <a:t>Let’s Look at Some of </a:t>
            </a:r>
            <a:r>
              <a:rPr b="1"/>
              <a:t>gt</a:t>
            </a:r>
            <a:r>
              <a:t>’s Functions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4" name="countrypops.png" descr="countrypop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2303" y="2427650"/>
            <a:ext cx="3810001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5" name="sza.png" descr="sz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66966" y="2427650"/>
            <a:ext cx="3810001" cy="3817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6" name="gtcars.png" descr="gtcar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11629" y="2427650"/>
            <a:ext cx="3810001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7" name="sp500.png" descr="sp50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22303" y="7462859"/>
            <a:ext cx="3810001" cy="3817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8" name="pizzaplace.png" descr="pizzaplac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66966" y="7462859"/>
            <a:ext cx="3810001" cy="3817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9" name="exibble.png" descr="exibbl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011629" y="7462859"/>
            <a:ext cx="3810001" cy="3817621"/>
          </a:xfrm>
          <a:prstGeom prst="rect">
            <a:avLst/>
          </a:prstGeom>
          <a:ln w="12700">
            <a:miter lim="400000"/>
          </a:ln>
        </p:spPr>
      </p:pic>
      <p:sp>
        <p:nvSpPr>
          <p:cNvPr id="1280" name="exibble"/>
          <p:cNvSpPr txBox="1"/>
          <p:nvPr/>
        </p:nvSpPr>
        <p:spPr>
          <a:xfrm>
            <a:off x="10006039" y="11201078"/>
            <a:ext cx="182118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 defTabSz="457200">
              <a:defRPr b="0" cap="none" spc="0" sz="32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exibble</a:t>
            </a:r>
          </a:p>
        </p:txBody>
      </p:sp>
      <p:sp>
        <p:nvSpPr>
          <p:cNvPr id="1281" name="gtcars"/>
          <p:cNvSpPr txBox="1"/>
          <p:nvPr/>
        </p:nvSpPr>
        <p:spPr>
          <a:xfrm>
            <a:off x="10127959" y="6171112"/>
            <a:ext cx="157734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 defTabSz="457200">
              <a:defRPr b="0" cap="none" spc="0" sz="32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gtcars</a:t>
            </a:r>
          </a:p>
        </p:txBody>
      </p:sp>
      <p:sp>
        <p:nvSpPr>
          <p:cNvPr id="1282" name="sza"/>
          <p:cNvSpPr txBox="1"/>
          <p:nvPr/>
        </p:nvSpPr>
        <p:spPr>
          <a:xfrm>
            <a:off x="6535148" y="6171112"/>
            <a:ext cx="84582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 defTabSz="457200">
              <a:defRPr b="0" cap="none" spc="0" sz="32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sza</a:t>
            </a:r>
          </a:p>
        </p:txBody>
      </p:sp>
      <p:sp>
        <p:nvSpPr>
          <p:cNvPr id="1283" name="countrypops"/>
          <p:cNvSpPr txBox="1"/>
          <p:nvPr/>
        </p:nvSpPr>
        <p:spPr>
          <a:xfrm>
            <a:off x="1629033" y="6171112"/>
            <a:ext cx="279654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 defTabSz="457200">
              <a:defRPr b="0" cap="none" spc="0" sz="32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countrypops</a:t>
            </a:r>
          </a:p>
        </p:txBody>
      </p:sp>
      <p:sp>
        <p:nvSpPr>
          <p:cNvPr id="1284" name="pizzaplace"/>
          <p:cNvSpPr txBox="1"/>
          <p:nvPr/>
        </p:nvSpPr>
        <p:spPr>
          <a:xfrm>
            <a:off x="5681708" y="11201078"/>
            <a:ext cx="25527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 defTabSz="457200">
              <a:defRPr b="0" cap="none" spc="0" sz="32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pizzaplace</a:t>
            </a:r>
          </a:p>
        </p:txBody>
      </p:sp>
      <p:sp>
        <p:nvSpPr>
          <p:cNvPr id="1285" name="sp500"/>
          <p:cNvSpPr txBox="1"/>
          <p:nvPr/>
        </p:nvSpPr>
        <p:spPr>
          <a:xfrm>
            <a:off x="2360553" y="11201078"/>
            <a:ext cx="13335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 defTabSz="457200">
              <a:defRPr b="0" cap="none" spc="0" sz="32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sp500</a:t>
            </a:r>
          </a:p>
        </p:txBody>
      </p:sp>
      <p:sp>
        <p:nvSpPr>
          <p:cNvPr id="1286" name="The gt package comes with six example datasets."/>
          <p:cNvSpPr txBox="1"/>
          <p:nvPr/>
        </p:nvSpPr>
        <p:spPr>
          <a:xfrm>
            <a:off x="13956002" y="2674749"/>
            <a:ext cx="7743891" cy="1447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The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 package comes with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six</a:t>
            </a:r>
            <a:r>
              <a:t> example datasets.</a:t>
            </a:r>
          </a:p>
        </p:txBody>
      </p:sp>
      <p:grpSp>
        <p:nvGrpSpPr>
          <p:cNvPr id="1289" name="Group"/>
          <p:cNvGrpSpPr/>
          <p:nvPr/>
        </p:nvGrpSpPr>
        <p:grpSpPr>
          <a:xfrm>
            <a:off x="24904842" y="7648635"/>
            <a:ext cx="9353732" cy="392286"/>
            <a:chOff x="0" y="317500"/>
            <a:chExt cx="9353730" cy="392285"/>
          </a:xfrm>
        </p:grpSpPr>
        <p:sp>
          <p:nvSpPr>
            <p:cNvPr id="1287" name="gt.rstudio.com/articles/gt-datasets"/>
            <p:cNvSpPr/>
            <p:nvPr/>
          </p:nvSpPr>
          <p:spPr>
            <a:xfrm>
              <a:off x="0" y="317500"/>
              <a:ext cx="9353731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64" sz="3200">
                  <a:solidFill>
                    <a:srgbClr val="53585F"/>
                  </a:solidFill>
                  <a:latin typeface="IBM Plex Mono"/>
                  <a:ea typeface="IBM Plex Mono"/>
                  <a:cs typeface="IBM Plex Mono"/>
                  <a:sym typeface="IBM Plex Mono"/>
                </a:defRPr>
              </a:lvl1pPr>
            </a:lstStyle>
            <a:p>
              <a:pPr/>
              <a:r>
                <a:t>gt.rstudio.com/articles/gt-datasets</a:t>
              </a:r>
            </a:p>
          </p:txBody>
        </p:sp>
        <p:sp>
          <p:nvSpPr>
            <p:cNvPr id="1288" name="Line"/>
            <p:cNvSpPr/>
            <p:nvPr/>
          </p:nvSpPr>
          <p:spPr>
            <a:xfrm>
              <a:off x="178796" y="709785"/>
              <a:ext cx="9004584" cy="1"/>
            </a:xfrm>
            <a:prstGeom prst="line">
              <a:avLst/>
            </a:prstGeom>
            <a:noFill/>
            <a:ln w="635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290" name="Let’s take a look at some examples with exibble: a dataset that’s great for small examples."/>
          <p:cNvSpPr txBox="1"/>
          <p:nvPr/>
        </p:nvSpPr>
        <p:spPr>
          <a:xfrm>
            <a:off x="24996114" y="8951678"/>
            <a:ext cx="9171187" cy="2132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Let’s take a look at some examples with </a:t>
            </a:r>
            <a:r>
              <a:rPr sz="4000">
                <a:latin typeface="IBM Plex Mono"/>
                <a:ea typeface="IBM Plex Mono"/>
                <a:cs typeface="IBM Plex Mono"/>
                <a:sym typeface="IBM Plex Mono"/>
              </a:rPr>
              <a:t>exibble</a:t>
            </a:r>
            <a:r>
              <a:t>: a dataset that’s great for </a:t>
            </a:r>
            <a:r>
              <a:rPr spc="280" sz="3500"/>
              <a:t>small</a:t>
            </a:r>
            <a:r>
              <a:t> examples.</a:t>
            </a:r>
          </a:p>
        </p:txBody>
      </p:sp>
      <p:sp>
        <p:nvSpPr>
          <p:cNvPr id="1291" name="They are of various sizes and subject matter. There are some nice examples available at:"/>
          <p:cNvSpPr txBox="1"/>
          <p:nvPr/>
        </p:nvSpPr>
        <p:spPr>
          <a:xfrm>
            <a:off x="25104704" y="4920620"/>
            <a:ext cx="8191494" cy="212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They are of various sizes and subject matter. There are some nice examples available at:</a:t>
            </a:r>
          </a:p>
        </p:txBody>
      </p:sp>
      <p:sp>
        <p:nvSpPr>
          <p:cNvPr id="1292" name="Rectangle"/>
          <p:cNvSpPr/>
          <p:nvPr/>
        </p:nvSpPr>
        <p:spPr>
          <a:xfrm>
            <a:off x="14064753" y="4911335"/>
            <a:ext cx="9419475" cy="3385330"/>
          </a:xfrm>
          <a:prstGeom prst="rect">
            <a:avLst/>
          </a:prstGeom>
          <a:solidFill>
            <a:srgbClr val="FF9300">
              <a:alpha val="95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93" name="Rectangle"/>
          <p:cNvSpPr/>
          <p:nvPr/>
        </p:nvSpPr>
        <p:spPr>
          <a:xfrm>
            <a:off x="14064753" y="8840429"/>
            <a:ext cx="9419475" cy="2354576"/>
          </a:xfrm>
          <a:prstGeom prst="rect">
            <a:avLst/>
          </a:prstGeom>
          <a:solidFill>
            <a:srgbClr val="FF9300">
              <a:alpha val="95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flip dir="r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5" name="countrypops.png" descr="countrypop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2303" y="2427650"/>
            <a:ext cx="3810001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6" name="sza.png" descr="sz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66966" y="2427650"/>
            <a:ext cx="3810001" cy="3817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7" name="gtcars.png" descr="gtcar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11629" y="2427650"/>
            <a:ext cx="3810001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8" name="sp500.png" descr="sp50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22303" y="7462859"/>
            <a:ext cx="3810001" cy="3817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9" name="pizzaplace.png" descr="pizzaplac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66966" y="7462859"/>
            <a:ext cx="3810001" cy="3817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0" name="exibble.png" descr="exibbl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011629" y="7462859"/>
            <a:ext cx="3810001" cy="3817621"/>
          </a:xfrm>
          <a:prstGeom prst="rect">
            <a:avLst/>
          </a:prstGeom>
          <a:ln w="12700">
            <a:miter lim="400000"/>
          </a:ln>
        </p:spPr>
      </p:pic>
      <p:sp>
        <p:nvSpPr>
          <p:cNvPr id="1301" name="exibble"/>
          <p:cNvSpPr txBox="1"/>
          <p:nvPr/>
        </p:nvSpPr>
        <p:spPr>
          <a:xfrm>
            <a:off x="10006039" y="11201078"/>
            <a:ext cx="182118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 defTabSz="457200">
              <a:defRPr b="0" cap="none" spc="0" sz="32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exibble</a:t>
            </a:r>
          </a:p>
        </p:txBody>
      </p:sp>
      <p:sp>
        <p:nvSpPr>
          <p:cNvPr id="1302" name="gtcars"/>
          <p:cNvSpPr txBox="1"/>
          <p:nvPr/>
        </p:nvSpPr>
        <p:spPr>
          <a:xfrm>
            <a:off x="10127959" y="6171112"/>
            <a:ext cx="157734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 defTabSz="457200">
              <a:defRPr b="0" cap="none" spc="0" sz="32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gtcars</a:t>
            </a:r>
          </a:p>
        </p:txBody>
      </p:sp>
      <p:sp>
        <p:nvSpPr>
          <p:cNvPr id="1303" name="sza"/>
          <p:cNvSpPr txBox="1"/>
          <p:nvPr/>
        </p:nvSpPr>
        <p:spPr>
          <a:xfrm>
            <a:off x="6535148" y="6171112"/>
            <a:ext cx="84582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 defTabSz="457200">
              <a:defRPr b="0" cap="none" spc="0" sz="32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sza</a:t>
            </a:r>
          </a:p>
        </p:txBody>
      </p:sp>
      <p:sp>
        <p:nvSpPr>
          <p:cNvPr id="1304" name="countrypops"/>
          <p:cNvSpPr txBox="1"/>
          <p:nvPr/>
        </p:nvSpPr>
        <p:spPr>
          <a:xfrm>
            <a:off x="1629033" y="6171112"/>
            <a:ext cx="279654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 defTabSz="457200">
              <a:defRPr b="0" cap="none" spc="0" sz="32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countrypops</a:t>
            </a:r>
          </a:p>
        </p:txBody>
      </p:sp>
      <p:sp>
        <p:nvSpPr>
          <p:cNvPr id="1305" name="pizzaplace"/>
          <p:cNvSpPr txBox="1"/>
          <p:nvPr/>
        </p:nvSpPr>
        <p:spPr>
          <a:xfrm>
            <a:off x="5681708" y="11201078"/>
            <a:ext cx="25527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 defTabSz="457200">
              <a:defRPr b="0" cap="none" spc="0" sz="32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pizzaplace</a:t>
            </a:r>
          </a:p>
        </p:txBody>
      </p:sp>
      <p:sp>
        <p:nvSpPr>
          <p:cNvPr id="1306" name="sp500"/>
          <p:cNvSpPr txBox="1"/>
          <p:nvPr/>
        </p:nvSpPr>
        <p:spPr>
          <a:xfrm>
            <a:off x="2360553" y="11201078"/>
            <a:ext cx="13335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 defTabSz="457200">
              <a:defRPr b="0" cap="none" spc="0" sz="32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sp500</a:t>
            </a:r>
          </a:p>
        </p:txBody>
      </p:sp>
      <p:sp>
        <p:nvSpPr>
          <p:cNvPr id="1307" name="The gt package comes with six example datasets."/>
          <p:cNvSpPr txBox="1"/>
          <p:nvPr/>
        </p:nvSpPr>
        <p:spPr>
          <a:xfrm>
            <a:off x="13956002" y="2674749"/>
            <a:ext cx="7743891" cy="1447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The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 package comes with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six</a:t>
            </a:r>
            <a:r>
              <a:t> example datasets.</a:t>
            </a:r>
          </a:p>
        </p:txBody>
      </p:sp>
      <p:sp>
        <p:nvSpPr>
          <p:cNvPr id="1308" name="They are of various sizes and subject matter. There are some nice examples available at:"/>
          <p:cNvSpPr txBox="1"/>
          <p:nvPr/>
        </p:nvSpPr>
        <p:spPr>
          <a:xfrm>
            <a:off x="13956002" y="4920620"/>
            <a:ext cx="8191493" cy="212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They are of various sizes and subject matter. There are some nice examples available at:</a:t>
            </a:r>
          </a:p>
        </p:txBody>
      </p:sp>
      <p:grpSp>
        <p:nvGrpSpPr>
          <p:cNvPr id="1311" name="Group"/>
          <p:cNvGrpSpPr/>
          <p:nvPr/>
        </p:nvGrpSpPr>
        <p:grpSpPr>
          <a:xfrm>
            <a:off x="13864730" y="7648635"/>
            <a:ext cx="9353732" cy="392286"/>
            <a:chOff x="0" y="317500"/>
            <a:chExt cx="9353730" cy="392285"/>
          </a:xfrm>
        </p:grpSpPr>
        <p:sp>
          <p:nvSpPr>
            <p:cNvPr id="1309" name="gt.rstudio.com/articles/gt-datasets"/>
            <p:cNvSpPr/>
            <p:nvPr/>
          </p:nvSpPr>
          <p:spPr>
            <a:xfrm>
              <a:off x="0" y="317500"/>
              <a:ext cx="9353731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64" sz="3200">
                  <a:solidFill>
                    <a:srgbClr val="53585F"/>
                  </a:solidFill>
                  <a:latin typeface="IBM Plex Mono"/>
                  <a:ea typeface="IBM Plex Mono"/>
                  <a:cs typeface="IBM Plex Mono"/>
                  <a:sym typeface="IBM Plex Mono"/>
                </a:defRPr>
              </a:lvl1pPr>
            </a:lstStyle>
            <a:p>
              <a:pPr/>
              <a:r>
                <a:t>gt.rstudio.com/articles/gt-datasets</a:t>
              </a:r>
            </a:p>
          </p:txBody>
        </p:sp>
        <p:sp>
          <p:nvSpPr>
            <p:cNvPr id="1310" name="Line"/>
            <p:cNvSpPr/>
            <p:nvPr/>
          </p:nvSpPr>
          <p:spPr>
            <a:xfrm>
              <a:off x="178796" y="709785"/>
              <a:ext cx="9004584" cy="1"/>
            </a:xfrm>
            <a:prstGeom prst="line">
              <a:avLst/>
            </a:prstGeom>
            <a:noFill/>
            <a:ln w="635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312" name="12,470 × 5"/>
          <p:cNvSpPr txBox="1"/>
          <p:nvPr/>
        </p:nvSpPr>
        <p:spPr>
          <a:xfrm>
            <a:off x="2179260" y="6709035"/>
            <a:ext cx="169608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 defTabSz="457200">
              <a:defRPr cap="none" spc="0" sz="2500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12,470 × 5</a:t>
            </a:r>
          </a:p>
        </p:txBody>
      </p:sp>
      <p:sp>
        <p:nvSpPr>
          <p:cNvPr id="1313" name="816 × 4"/>
          <p:cNvSpPr txBox="1"/>
          <p:nvPr/>
        </p:nvSpPr>
        <p:spPr>
          <a:xfrm>
            <a:off x="6363636" y="6709035"/>
            <a:ext cx="121666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 defTabSz="457200">
              <a:defRPr cap="none" spc="0" sz="2500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816 × 4</a:t>
            </a:r>
          </a:p>
        </p:txBody>
      </p:sp>
      <p:sp>
        <p:nvSpPr>
          <p:cNvPr id="1314" name="47 × 15"/>
          <p:cNvSpPr txBox="1"/>
          <p:nvPr/>
        </p:nvSpPr>
        <p:spPr>
          <a:xfrm>
            <a:off x="10308299" y="6709035"/>
            <a:ext cx="121666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 defTabSz="457200">
              <a:defRPr cap="none" spc="0" sz="2500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47 × 15</a:t>
            </a:r>
          </a:p>
        </p:txBody>
      </p:sp>
      <p:sp>
        <p:nvSpPr>
          <p:cNvPr id="1315" name="16,607 × 7"/>
          <p:cNvSpPr txBox="1"/>
          <p:nvPr/>
        </p:nvSpPr>
        <p:spPr>
          <a:xfrm>
            <a:off x="2179260" y="11746726"/>
            <a:ext cx="169608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 defTabSz="457200">
              <a:defRPr cap="none" spc="0" sz="2500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16,607 × 7</a:t>
            </a:r>
          </a:p>
        </p:txBody>
      </p:sp>
      <p:sp>
        <p:nvSpPr>
          <p:cNvPr id="1316" name="49,574 × 7"/>
          <p:cNvSpPr txBox="1"/>
          <p:nvPr/>
        </p:nvSpPr>
        <p:spPr>
          <a:xfrm>
            <a:off x="6123924" y="11746726"/>
            <a:ext cx="169608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 defTabSz="457200">
              <a:defRPr cap="none" spc="0" sz="2500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49,574 × 7</a:t>
            </a:r>
          </a:p>
        </p:txBody>
      </p:sp>
      <p:sp>
        <p:nvSpPr>
          <p:cNvPr id="1317" name="8 × 9"/>
          <p:cNvSpPr txBox="1"/>
          <p:nvPr/>
        </p:nvSpPr>
        <p:spPr>
          <a:xfrm>
            <a:off x="10498799" y="11746726"/>
            <a:ext cx="83566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 defTabSz="457200">
              <a:defRPr cap="none" spc="0" sz="2500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8 × 9</a:t>
            </a:r>
          </a:p>
        </p:txBody>
      </p:sp>
      <p:sp>
        <p:nvSpPr>
          <p:cNvPr id="1318" name="Let’s take a look at some examples with exibble: a dataset that’s great for small examples."/>
          <p:cNvSpPr txBox="1"/>
          <p:nvPr/>
        </p:nvSpPr>
        <p:spPr>
          <a:xfrm>
            <a:off x="24996114" y="8951678"/>
            <a:ext cx="9171187" cy="2132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Let’s take a look at some examples with </a:t>
            </a:r>
            <a:r>
              <a:rPr sz="4000">
                <a:latin typeface="IBM Plex Mono"/>
                <a:ea typeface="IBM Plex Mono"/>
                <a:cs typeface="IBM Plex Mono"/>
                <a:sym typeface="IBM Plex Mono"/>
              </a:rPr>
              <a:t>exibble</a:t>
            </a:r>
            <a:r>
              <a:t>: a dataset that’s great for </a:t>
            </a:r>
            <a:r>
              <a:rPr spc="280" sz="3500"/>
              <a:t>small</a:t>
            </a:r>
            <a:r>
              <a:t> examples.</a:t>
            </a:r>
          </a:p>
        </p:txBody>
      </p:sp>
      <p:sp>
        <p:nvSpPr>
          <p:cNvPr id="1319" name="Rectangle"/>
          <p:cNvSpPr/>
          <p:nvPr/>
        </p:nvSpPr>
        <p:spPr>
          <a:xfrm>
            <a:off x="14064753" y="8840429"/>
            <a:ext cx="9419475" cy="2354576"/>
          </a:xfrm>
          <a:prstGeom prst="rect">
            <a:avLst/>
          </a:prstGeom>
          <a:solidFill>
            <a:srgbClr val="FF9300">
              <a:alpha val="95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8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80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80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80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"/>
                            </p:stCondLst>
                            <p:childTnLst>
                              <p:par>
                                <p:cTn id="17" presetClass="entr" nodeType="after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9" dur="80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00"/>
                            </p:stCondLst>
                            <p:childTnLst>
                              <p:par>
                                <p:cTn id="21" presetClass="entr" nodeType="after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3" dur="80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Class="entr" nodeType="after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7" dur="80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14" grpId="3"/>
      <p:bldP build="whole" bldLvl="1" animBg="1" rev="0" advAuto="0" spid="1313" grpId="2"/>
      <p:bldP build="whole" bldLvl="1" animBg="1" rev="0" advAuto="0" spid="1316" grpId="5"/>
      <p:bldP build="whole" bldLvl="1" animBg="1" rev="0" advAuto="0" spid="1317" grpId="6"/>
      <p:bldP build="whole" bldLvl="1" animBg="1" rev="0" advAuto="0" spid="1315" grpId="4"/>
      <p:bldP build="whole" bldLvl="1" animBg="1" rev="0" advAuto="0" spid="1312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1" name="exibble.png" descr="exibb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3266" y="2575766"/>
            <a:ext cx="8117401" cy="8133635"/>
          </a:xfrm>
          <a:prstGeom prst="rect">
            <a:avLst/>
          </a:prstGeom>
          <a:ln w="12700">
            <a:miter lim="400000"/>
          </a:ln>
        </p:spPr>
      </p:pic>
      <p:sp>
        <p:nvSpPr>
          <p:cNvPr id="1322" name="The gt package comes with six example datasets."/>
          <p:cNvSpPr txBox="1"/>
          <p:nvPr/>
        </p:nvSpPr>
        <p:spPr>
          <a:xfrm>
            <a:off x="13956002" y="2674749"/>
            <a:ext cx="7743891" cy="1447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The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 package comes with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six</a:t>
            </a:r>
            <a:r>
              <a:t> example datasets.</a:t>
            </a:r>
          </a:p>
        </p:txBody>
      </p:sp>
      <p:grpSp>
        <p:nvGrpSpPr>
          <p:cNvPr id="1325" name="Group"/>
          <p:cNvGrpSpPr/>
          <p:nvPr/>
        </p:nvGrpSpPr>
        <p:grpSpPr>
          <a:xfrm>
            <a:off x="13864730" y="7648635"/>
            <a:ext cx="9353732" cy="392286"/>
            <a:chOff x="0" y="317500"/>
            <a:chExt cx="9353730" cy="392285"/>
          </a:xfrm>
        </p:grpSpPr>
        <p:sp>
          <p:nvSpPr>
            <p:cNvPr id="1323" name="gt.rstudio.com/articles/gt-datasets"/>
            <p:cNvSpPr/>
            <p:nvPr/>
          </p:nvSpPr>
          <p:spPr>
            <a:xfrm>
              <a:off x="0" y="317500"/>
              <a:ext cx="9353731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64" sz="3200">
                  <a:solidFill>
                    <a:srgbClr val="53585F"/>
                  </a:solidFill>
                  <a:latin typeface="IBM Plex Mono"/>
                  <a:ea typeface="IBM Plex Mono"/>
                  <a:cs typeface="IBM Plex Mono"/>
                  <a:sym typeface="IBM Plex Mono"/>
                </a:defRPr>
              </a:lvl1pPr>
            </a:lstStyle>
            <a:p>
              <a:pPr/>
              <a:r>
                <a:t>gt.rstudio.com/articles/gt-datasets</a:t>
              </a:r>
            </a:p>
          </p:txBody>
        </p:sp>
        <p:sp>
          <p:nvSpPr>
            <p:cNvPr id="1324" name="Line"/>
            <p:cNvSpPr/>
            <p:nvPr/>
          </p:nvSpPr>
          <p:spPr>
            <a:xfrm>
              <a:off x="178796" y="709785"/>
              <a:ext cx="9004584" cy="1"/>
            </a:xfrm>
            <a:prstGeom prst="line">
              <a:avLst/>
            </a:prstGeom>
            <a:noFill/>
            <a:ln w="635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326" name="All of the following examples will use exibble: a dataset that’s great for small examples."/>
          <p:cNvSpPr txBox="1"/>
          <p:nvPr/>
        </p:nvSpPr>
        <p:spPr>
          <a:xfrm>
            <a:off x="13956002" y="8951678"/>
            <a:ext cx="9171187" cy="2132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All of the following examples will use </a:t>
            </a:r>
            <a:r>
              <a:rPr sz="4000">
                <a:latin typeface="IBM Plex Mono"/>
                <a:ea typeface="IBM Plex Mono"/>
                <a:cs typeface="IBM Plex Mono"/>
                <a:sym typeface="IBM Plex Mono"/>
              </a:rPr>
              <a:t>exibble</a:t>
            </a:r>
            <a:r>
              <a:t>: a dataset that’s great for </a:t>
            </a:r>
            <a:r>
              <a:rPr spc="280" sz="3500"/>
              <a:t>small</a:t>
            </a:r>
            <a:r>
              <a:t> examples.</a:t>
            </a:r>
          </a:p>
        </p:txBody>
      </p:sp>
      <p:sp>
        <p:nvSpPr>
          <p:cNvPr id="1327" name="They are of various sizes and subject matter. There are some nice examples available at:"/>
          <p:cNvSpPr txBox="1"/>
          <p:nvPr/>
        </p:nvSpPr>
        <p:spPr>
          <a:xfrm>
            <a:off x="13956002" y="4920620"/>
            <a:ext cx="8191493" cy="212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They are of various sizes and subject matter. There are some nice examples available at:</a:t>
            </a:r>
          </a:p>
        </p:txBody>
      </p:sp>
      <p:sp>
        <p:nvSpPr>
          <p:cNvPr id="1328" name="exibble"/>
          <p:cNvSpPr txBox="1"/>
          <p:nvPr/>
        </p:nvSpPr>
        <p:spPr>
          <a:xfrm>
            <a:off x="6061376" y="10654978"/>
            <a:ext cx="182118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 defTabSz="457200">
              <a:defRPr b="0" cap="none" spc="0" sz="32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exibble</a:t>
            </a:r>
          </a:p>
        </p:txBody>
      </p:sp>
      <p:sp>
        <p:nvSpPr>
          <p:cNvPr id="1329" name="8 × 9"/>
          <p:cNvSpPr txBox="1"/>
          <p:nvPr/>
        </p:nvSpPr>
        <p:spPr>
          <a:xfrm>
            <a:off x="6554136" y="11200626"/>
            <a:ext cx="83566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 defTabSz="457200">
              <a:defRPr cap="none" spc="0" sz="2500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8 × 9</a:t>
            </a:r>
          </a:p>
        </p:txBody>
      </p:sp>
      <p:sp>
        <p:nvSpPr>
          <p:cNvPr id="1330" name="The First Function You Need to Know"/>
          <p:cNvSpPr txBox="1"/>
          <p:nvPr/>
        </p:nvSpPr>
        <p:spPr>
          <a:xfrm>
            <a:off x="6904989" y="-1454389"/>
            <a:ext cx="105740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The First Function You Need to Know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800">
        <p:dissolv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The First Function You Need to Know"/>
          <p:cNvSpPr txBox="1"/>
          <p:nvPr/>
        </p:nvSpPr>
        <p:spPr>
          <a:xfrm>
            <a:off x="6904989" y="774699"/>
            <a:ext cx="105740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The First Function You Need to Know</a:t>
            </a:r>
          </a:p>
        </p:txBody>
      </p:sp>
      <p:sp>
        <p:nvSpPr>
          <p:cNvPr id="1333" name="Create Table"/>
          <p:cNvSpPr txBox="1"/>
          <p:nvPr/>
        </p:nvSpPr>
        <p:spPr>
          <a:xfrm>
            <a:off x="1654294" y="2255546"/>
            <a:ext cx="2107541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88" sz="4400">
                <a:solidFill>
                  <a:srgbClr val="53585F"/>
                </a:solidFill>
              </a:defRPr>
            </a:lvl1pPr>
          </a:lstStyle>
          <a:p>
            <a:pPr/>
            <a:r>
              <a:t>Create Table</a:t>
            </a:r>
          </a:p>
        </p:txBody>
      </p:sp>
      <p:sp>
        <p:nvSpPr>
          <p:cNvPr id="1334" name="gt()"/>
          <p:cNvSpPr txBox="1"/>
          <p:nvPr/>
        </p:nvSpPr>
        <p:spPr>
          <a:xfrm>
            <a:off x="11647170" y="3596692"/>
            <a:ext cx="108966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 defTabSz="457200">
              <a:defRPr b="0" cap="none" spc="0" sz="32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gt()</a:t>
            </a:r>
          </a:p>
        </p:txBody>
      </p:sp>
      <p:sp>
        <p:nvSpPr>
          <p:cNvPr id="1335" name="exibble %&gt;% gt()"/>
          <p:cNvSpPr txBox="1"/>
          <p:nvPr/>
        </p:nvSpPr>
        <p:spPr>
          <a:xfrm>
            <a:off x="4876800" y="5397499"/>
            <a:ext cx="14384414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457200">
              <a:defRPr b="0" cap="none" spc="-48" sz="24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exibble %&gt;% gt()</a:t>
            </a:r>
          </a:p>
        </p:txBody>
      </p:sp>
      <p:sp>
        <p:nvSpPr>
          <p:cNvPr id="1336" name="Line"/>
          <p:cNvSpPr/>
          <p:nvPr/>
        </p:nvSpPr>
        <p:spPr>
          <a:xfrm>
            <a:off x="4810224" y="3375474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337" name="Line"/>
          <p:cNvSpPr/>
          <p:nvPr/>
        </p:nvSpPr>
        <p:spPr>
          <a:xfrm>
            <a:off x="4810224" y="4605651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pic>
        <p:nvPicPr>
          <p:cNvPr id="1338" name="exibble_gt.png" descr="exibble_g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30670" y="7141059"/>
            <a:ext cx="13122660" cy="5055452"/>
          </a:xfrm>
          <a:prstGeom prst="rect">
            <a:avLst/>
          </a:prstGeom>
          <a:ln w="12700">
            <a:miter lim="400000"/>
          </a:ln>
        </p:spPr>
      </p:pic>
      <p:sp>
        <p:nvSpPr>
          <p:cNvPr id="1339" name="CODE"/>
          <p:cNvSpPr txBox="1"/>
          <p:nvPr/>
        </p:nvSpPr>
        <p:spPr>
          <a:xfrm>
            <a:off x="4843520" y="4648226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50" sz="2500">
                <a:solidFill>
                  <a:srgbClr val="A6AAA9"/>
                </a:solidFill>
              </a:defRPr>
            </a:lvl1pPr>
          </a:lstStyle>
          <a:p>
            <a:pPr/>
            <a:r>
              <a:t>CODE</a:t>
            </a:r>
          </a:p>
        </p:txBody>
      </p:sp>
      <p:sp>
        <p:nvSpPr>
          <p:cNvPr id="1340" name="Line"/>
          <p:cNvSpPr/>
          <p:nvPr/>
        </p:nvSpPr>
        <p:spPr>
          <a:xfrm>
            <a:off x="4810224" y="6403578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341" name="TABLE"/>
          <p:cNvSpPr txBox="1"/>
          <p:nvPr/>
        </p:nvSpPr>
        <p:spPr>
          <a:xfrm>
            <a:off x="4843520" y="6462618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50" sz="2500">
                <a:solidFill>
                  <a:srgbClr val="A6AAA9"/>
                </a:solidFill>
              </a:defRPr>
            </a:lvl1pPr>
          </a:lstStyle>
          <a:p>
            <a:pPr/>
            <a:r>
              <a:t>TABLE</a:t>
            </a:r>
          </a:p>
        </p:txBody>
      </p:sp>
      <p:sp>
        <p:nvSpPr>
          <p:cNvPr id="1342" name="Line"/>
          <p:cNvSpPr/>
          <p:nvPr/>
        </p:nvSpPr>
        <p:spPr>
          <a:xfrm>
            <a:off x="4810224" y="12654853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343" name="Rectangle"/>
          <p:cNvSpPr/>
          <p:nvPr/>
        </p:nvSpPr>
        <p:spPr>
          <a:xfrm>
            <a:off x="9910678" y="2350796"/>
            <a:ext cx="442867" cy="584201"/>
          </a:xfrm>
          <a:prstGeom prst="rect">
            <a:avLst/>
          </a:prstGeom>
          <a:solidFill>
            <a:srgbClr val="B8DFF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344" name="Line"/>
          <p:cNvSpPr/>
          <p:nvPr/>
        </p:nvSpPr>
        <p:spPr>
          <a:xfrm>
            <a:off x="11625998" y="4246230"/>
            <a:ext cx="1049475" cy="1"/>
          </a:xfrm>
          <a:prstGeom prst="line">
            <a:avLst/>
          </a:prstGeom>
          <a:ln w="38100">
            <a:solidFill>
              <a:srgbClr val="004D80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345" name="Rounded Rectangle"/>
          <p:cNvSpPr/>
          <p:nvPr/>
        </p:nvSpPr>
        <p:spPr>
          <a:xfrm>
            <a:off x="6475516" y="7131605"/>
            <a:ext cx="11432969" cy="5122525"/>
          </a:xfrm>
          <a:prstGeom prst="roundRect">
            <a:avLst>
              <a:gd name="adj" fmla="val 1749"/>
            </a:avLst>
          </a:prstGeom>
          <a:ln w="38100">
            <a:solidFill>
              <a:srgbClr val="004D80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pic>
        <p:nvPicPr>
          <p:cNvPr id="1346" name="exibble.png" descr="exibbl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-8129469" y="2623801"/>
            <a:ext cx="8117400" cy="8133636"/>
          </a:xfrm>
          <a:prstGeom prst="rect">
            <a:avLst/>
          </a:prstGeom>
          <a:ln w="12700">
            <a:miter lim="400000"/>
          </a:ln>
        </p:spPr>
      </p:pic>
      <p:sp>
        <p:nvSpPr>
          <p:cNvPr id="1347" name="Datasets in gt"/>
          <p:cNvSpPr txBox="1"/>
          <p:nvPr/>
        </p:nvSpPr>
        <p:spPr>
          <a:xfrm>
            <a:off x="1248475" y="-1353261"/>
            <a:ext cx="21859232" cy="863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i="1" spc="0" sz="5000">
                <a:solidFill>
                  <a:srgbClr val="53585F"/>
                </a:solidFill>
              </a:defRPr>
            </a:pPr>
            <a:r>
              <a:t>Datasets in </a:t>
            </a:r>
            <a:r>
              <a:rPr b="1"/>
              <a:t>gt</a:t>
            </a:r>
          </a:p>
        </p:txBody>
      </p:sp>
      <p:sp>
        <p:nvSpPr>
          <p:cNvPr id="1348" name="Work with Table Components, Add Style"/>
          <p:cNvSpPr txBox="1"/>
          <p:nvPr/>
        </p:nvSpPr>
        <p:spPr>
          <a:xfrm>
            <a:off x="6459220" y="-1353257"/>
            <a:ext cx="114655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Work with Table Components, Add Style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Work with Table Components, Add Style"/>
          <p:cNvSpPr txBox="1"/>
          <p:nvPr/>
        </p:nvSpPr>
        <p:spPr>
          <a:xfrm>
            <a:off x="6459220" y="774699"/>
            <a:ext cx="114655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Work with Table Components, Add Style</a:t>
            </a:r>
          </a:p>
        </p:txBody>
      </p:sp>
      <p:sp>
        <p:nvSpPr>
          <p:cNvPr id="1351" name="Create or Modify Parts"/>
          <p:cNvSpPr txBox="1"/>
          <p:nvPr/>
        </p:nvSpPr>
        <p:spPr>
          <a:xfrm>
            <a:off x="1654294" y="2255546"/>
            <a:ext cx="2107541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88" sz="4400">
                <a:solidFill>
                  <a:srgbClr val="53585F"/>
                </a:solidFill>
              </a:defRPr>
            </a:lvl1pPr>
          </a:lstStyle>
          <a:p>
            <a:pPr/>
            <a:r>
              <a:t>Create or Modify Parts</a:t>
            </a:r>
          </a:p>
        </p:txBody>
      </p:sp>
      <p:sp>
        <p:nvSpPr>
          <p:cNvPr id="1352" name="exibble %&gt;% gt() %&gt;% tab_header(md(&quot;**gt** is cool&quot;))"/>
          <p:cNvSpPr txBox="1"/>
          <p:nvPr/>
        </p:nvSpPr>
        <p:spPr>
          <a:xfrm>
            <a:off x="4876800" y="5402883"/>
            <a:ext cx="14384414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defTabSz="457200">
              <a:defRPr b="0" cap="none" spc="-48" sz="24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exibble %&gt;% gt() %&gt;% tab_header(md(</a:t>
            </a:r>
            <a:r>
              <a:rPr>
                <a:solidFill>
                  <a:schemeClr val="accent2"/>
                </a:solidFill>
              </a:rPr>
              <a:t>"**gt** is cool"</a:t>
            </a:r>
            <a:r>
              <a:t>))</a:t>
            </a:r>
          </a:p>
        </p:txBody>
      </p:sp>
      <p:sp>
        <p:nvSpPr>
          <p:cNvPr id="1353" name="Line"/>
          <p:cNvSpPr/>
          <p:nvPr/>
        </p:nvSpPr>
        <p:spPr>
          <a:xfrm>
            <a:off x="4810224" y="3375474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354" name="Line"/>
          <p:cNvSpPr/>
          <p:nvPr/>
        </p:nvSpPr>
        <p:spPr>
          <a:xfrm>
            <a:off x="4810224" y="4605651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355" name="CODE"/>
          <p:cNvSpPr txBox="1"/>
          <p:nvPr/>
        </p:nvSpPr>
        <p:spPr>
          <a:xfrm>
            <a:off x="4843520" y="4648226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50" sz="2500">
                <a:solidFill>
                  <a:srgbClr val="A6AAA9"/>
                </a:solidFill>
              </a:defRPr>
            </a:lvl1pPr>
          </a:lstStyle>
          <a:p>
            <a:pPr/>
            <a:r>
              <a:t>CODE</a:t>
            </a:r>
          </a:p>
        </p:txBody>
      </p:sp>
      <p:sp>
        <p:nvSpPr>
          <p:cNvPr id="1356" name="Line"/>
          <p:cNvSpPr/>
          <p:nvPr/>
        </p:nvSpPr>
        <p:spPr>
          <a:xfrm>
            <a:off x="4810224" y="6403578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357" name="TABLE"/>
          <p:cNvSpPr txBox="1"/>
          <p:nvPr/>
        </p:nvSpPr>
        <p:spPr>
          <a:xfrm>
            <a:off x="4843520" y="6462618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50" sz="2500">
                <a:solidFill>
                  <a:srgbClr val="A6AAA9"/>
                </a:solidFill>
              </a:defRPr>
            </a:lvl1pPr>
          </a:lstStyle>
          <a:p>
            <a:pPr/>
            <a:r>
              <a:t>TABLE</a:t>
            </a:r>
          </a:p>
        </p:txBody>
      </p:sp>
      <p:sp>
        <p:nvSpPr>
          <p:cNvPr id="1358" name="Line"/>
          <p:cNvSpPr/>
          <p:nvPr/>
        </p:nvSpPr>
        <p:spPr>
          <a:xfrm>
            <a:off x="4810224" y="12654853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359" name="tab_header()  tab_spanner()  tab_spanner_delim()  tab_row_group()  tab_stubhead()  tab_footnote()  tab_source_note()  tab_style()  tab_options()"/>
          <p:cNvSpPr txBox="1"/>
          <p:nvPr/>
        </p:nvSpPr>
        <p:spPr>
          <a:xfrm>
            <a:off x="5019621" y="3595196"/>
            <a:ext cx="5310169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457200">
              <a:defRPr b="0" cap="none" spc="0" sz="32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tab_header()  tab_spanner()  tab_spanner_delim()  tab_row_group()  tab_stubhead()  tab_footnote()  tab_source_note()  tab_style()  tab_options()</a:t>
            </a:r>
          </a:p>
        </p:txBody>
      </p:sp>
      <p:grpSp>
        <p:nvGrpSpPr>
          <p:cNvPr id="1364" name="Group"/>
          <p:cNvGrpSpPr/>
          <p:nvPr/>
        </p:nvGrpSpPr>
        <p:grpSpPr>
          <a:xfrm>
            <a:off x="-189726" y="3488363"/>
            <a:ext cx="5122382" cy="915302"/>
            <a:chOff x="0" y="0"/>
            <a:chExt cx="5122380" cy="915301"/>
          </a:xfrm>
        </p:grpSpPr>
        <p:sp>
          <p:nvSpPr>
            <p:cNvPr id="1360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363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361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362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</p:grpSp>
      <p:grpSp>
        <p:nvGrpSpPr>
          <p:cNvPr id="1369" name="Group"/>
          <p:cNvGrpSpPr/>
          <p:nvPr/>
        </p:nvGrpSpPr>
        <p:grpSpPr>
          <a:xfrm rot="10800000">
            <a:off x="19305850" y="3480446"/>
            <a:ext cx="5122382" cy="915302"/>
            <a:chOff x="0" y="0"/>
            <a:chExt cx="5122380" cy="915301"/>
          </a:xfrm>
        </p:grpSpPr>
        <p:sp>
          <p:nvSpPr>
            <p:cNvPr id="1365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368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366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367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</p:grpSp>
      <p:pic>
        <p:nvPicPr>
          <p:cNvPr id="1370" name="tab_header.png" descr="tab_head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43171" y="7152926"/>
            <a:ext cx="14097658" cy="5037820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Line"/>
          <p:cNvSpPr/>
          <p:nvPr/>
        </p:nvSpPr>
        <p:spPr>
          <a:xfrm>
            <a:off x="5048413" y="4246230"/>
            <a:ext cx="2884142" cy="1"/>
          </a:xfrm>
          <a:prstGeom prst="line">
            <a:avLst/>
          </a:prstGeom>
          <a:ln w="38100">
            <a:solidFill>
              <a:srgbClr val="CB297B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372" name="Rounded Rectangle"/>
          <p:cNvSpPr/>
          <p:nvPr/>
        </p:nvSpPr>
        <p:spPr>
          <a:xfrm>
            <a:off x="6997158" y="7131605"/>
            <a:ext cx="10389684" cy="749856"/>
          </a:xfrm>
          <a:prstGeom prst="roundRect">
            <a:avLst>
              <a:gd name="adj" fmla="val 11948"/>
            </a:avLst>
          </a:prstGeom>
          <a:ln w="38100">
            <a:solidFill>
              <a:srgbClr val="CB297B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pic>
        <p:nvPicPr>
          <p:cNvPr id="1373" name="exibble_gt.png" descr="exibble_g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3123282" y="7141059"/>
            <a:ext cx="13122661" cy="5055452"/>
          </a:xfrm>
          <a:prstGeom prst="rect">
            <a:avLst/>
          </a:prstGeom>
          <a:ln w="12700">
            <a:miter lim="400000"/>
          </a:ln>
        </p:spPr>
      </p:pic>
      <p:sp>
        <p:nvSpPr>
          <p:cNvPr id="1374" name="Rectangle"/>
          <p:cNvSpPr/>
          <p:nvPr/>
        </p:nvSpPr>
        <p:spPr>
          <a:xfrm>
            <a:off x="8524278" y="2350796"/>
            <a:ext cx="442867" cy="584201"/>
          </a:xfrm>
          <a:prstGeom prst="rect">
            <a:avLst/>
          </a:prstGeom>
          <a:solidFill>
            <a:srgbClr val="BB397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375" name="The First Function You Need to Know"/>
          <p:cNvSpPr txBox="1"/>
          <p:nvPr/>
        </p:nvSpPr>
        <p:spPr>
          <a:xfrm>
            <a:off x="6904989" y="-1225206"/>
            <a:ext cx="105740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The First Function You Need to Know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Work with Table Components, Add Style"/>
          <p:cNvSpPr txBox="1"/>
          <p:nvPr/>
        </p:nvSpPr>
        <p:spPr>
          <a:xfrm>
            <a:off x="6459220" y="774699"/>
            <a:ext cx="114655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Work with Table Components, Add Style</a:t>
            </a:r>
          </a:p>
        </p:txBody>
      </p:sp>
      <p:sp>
        <p:nvSpPr>
          <p:cNvPr id="1378" name="Create or Modify Parts"/>
          <p:cNvSpPr txBox="1"/>
          <p:nvPr/>
        </p:nvSpPr>
        <p:spPr>
          <a:xfrm>
            <a:off x="1654294" y="2255546"/>
            <a:ext cx="2107541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88" sz="4400">
                <a:solidFill>
                  <a:srgbClr val="53585F"/>
                </a:solidFill>
              </a:defRPr>
            </a:lvl1pPr>
          </a:lstStyle>
          <a:p>
            <a:pPr/>
            <a:r>
              <a:t>Create or Modify Parts</a:t>
            </a:r>
          </a:p>
        </p:txBody>
      </p:sp>
      <p:sp>
        <p:nvSpPr>
          <p:cNvPr id="1379" name="exibble %&gt;% gt() %&gt;% tab_header(md(&quot;**gt** is cool&quot;)) %&gt;% tab_source_note(&quot;From gt.&quot;)"/>
          <p:cNvSpPr txBox="1"/>
          <p:nvPr/>
        </p:nvSpPr>
        <p:spPr>
          <a:xfrm>
            <a:off x="4875101" y="5399896"/>
            <a:ext cx="1540209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defTabSz="457200">
              <a:defRPr b="0" cap="none" spc="-48" sz="24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exibble %&gt;% gt() %&gt;% tab_header(md(</a:t>
            </a:r>
            <a:r>
              <a:rPr>
                <a:solidFill>
                  <a:schemeClr val="accent2"/>
                </a:solidFill>
              </a:rPr>
              <a:t>"**gt** is cool"</a:t>
            </a:r>
            <a:r>
              <a:t>)) %&gt;% tab_source_note(</a:t>
            </a:r>
            <a:r>
              <a:rPr>
                <a:solidFill>
                  <a:schemeClr val="accent2"/>
                </a:solidFill>
              </a:rPr>
              <a:t>"From gt."</a:t>
            </a:r>
            <a:r>
              <a:t>)</a:t>
            </a:r>
          </a:p>
        </p:txBody>
      </p:sp>
      <p:sp>
        <p:nvSpPr>
          <p:cNvPr id="1380" name="Line"/>
          <p:cNvSpPr/>
          <p:nvPr/>
        </p:nvSpPr>
        <p:spPr>
          <a:xfrm>
            <a:off x="4810224" y="3375474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381" name="Line"/>
          <p:cNvSpPr/>
          <p:nvPr/>
        </p:nvSpPr>
        <p:spPr>
          <a:xfrm>
            <a:off x="4810224" y="4605651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382" name="CODE"/>
          <p:cNvSpPr txBox="1"/>
          <p:nvPr/>
        </p:nvSpPr>
        <p:spPr>
          <a:xfrm>
            <a:off x="4843520" y="4648226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50" sz="2500">
                <a:solidFill>
                  <a:srgbClr val="A6AAA9"/>
                </a:solidFill>
              </a:defRPr>
            </a:lvl1pPr>
          </a:lstStyle>
          <a:p>
            <a:pPr/>
            <a:r>
              <a:t>CODE</a:t>
            </a:r>
          </a:p>
        </p:txBody>
      </p:sp>
      <p:sp>
        <p:nvSpPr>
          <p:cNvPr id="1383" name="Line"/>
          <p:cNvSpPr/>
          <p:nvPr/>
        </p:nvSpPr>
        <p:spPr>
          <a:xfrm>
            <a:off x="4810224" y="6403578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384" name="TABLE"/>
          <p:cNvSpPr txBox="1"/>
          <p:nvPr/>
        </p:nvSpPr>
        <p:spPr>
          <a:xfrm>
            <a:off x="4843520" y="6462618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50" sz="2500">
                <a:solidFill>
                  <a:srgbClr val="A6AAA9"/>
                </a:solidFill>
              </a:defRPr>
            </a:lvl1pPr>
          </a:lstStyle>
          <a:p>
            <a:pPr/>
            <a:r>
              <a:t>TABLE</a:t>
            </a:r>
          </a:p>
        </p:txBody>
      </p:sp>
      <p:sp>
        <p:nvSpPr>
          <p:cNvPr id="1385" name="Line"/>
          <p:cNvSpPr/>
          <p:nvPr/>
        </p:nvSpPr>
        <p:spPr>
          <a:xfrm>
            <a:off x="4810224" y="12654853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386" name="tab_header()  tab_spanner()  tab_spanner_delim()  tab_row_group()  tab_stubhead()  tab_footnote()  tab_source_note()  tab_style()  tab_options()"/>
          <p:cNvSpPr txBox="1"/>
          <p:nvPr/>
        </p:nvSpPr>
        <p:spPr>
          <a:xfrm>
            <a:off x="-19136136" y="3595196"/>
            <a:ext cx="5310169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457200">
              <a:defRPr b="0" cap="none" spc="0" sz="32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tab_header()  tab_spanner()  tab_spanner_delim()  tab_row_group()  tab_stubhead()  tab_footnote()  tab_source_note()  tab_style()  tab_options()</a:t>
            </a:r>
          </a:p>
        </p:txBody>
      </p:sp>
      <p:grpSp>
        <p:nvGrpSpPr>
          <p:cNvPr id="1391" name="Group"/>
          <p:cNvGrpSpPr/>
          <p:nvPr/>
        </p:nvGrpSpPr>
        <p:grpSpPr>
          <a:xfrm>
            <a:off x="-189726" y="3488363"/>
            <a:ext cx="5122382" cy="915302"/>
            <a:chOff x="0" y="0"/>
            <a:chExt cx="5122380" cy="915301"/>
          </a:xfrm>
        </p:grpSpPr>
        <p:sp>
          <p:nvSpPr>
            <p:cNvPr id="1387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390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388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389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</p:grpSp>
      <p:grpSp>
        <p:nvGrpSpPr>
          <p:cNvPr id="1396" name="Group"/>
          <p:cNvGrpSpPr/>
          <p:nvPr/>
        </p:nvGrpSpPr>
        <p:grpSpPr>
          <a:xfrm rot="10800000">
            <a:off x="19305850" y="3480446"/>
            <a:ext cx="5122382" cy="915302"/>
            <a:chOff x="0" y="0"/>
            <a:chExt cx="5122380" cy="915301"/>
          </a:xfrm>
        </p:grpSpPr>
        <p:sp>
          <p:nvSpPr>
            <p:cNvPr id="1392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395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393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394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</p:grpSp>
      <p:pic>
        <p:nvPicPr>
          <p:cNvPr id="1397" name="tab_header.png" descr="tab_head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285635" y="7152926"/>
            <a:ext cx="14097658" cy="5037820"/>
          </a:xfrm>
          <a:prstGeom prst="rect">
            <a:avLst/>
          </a:prstGeom>
          <a:ln w="12700">
            <a:miter lim="400000"/>
          </a:ln>
        </p:spPr>
      </p:pic>
      <p:sp>
        <p:nvSpPr>
          <p:cNvPr id="1398" name="Line"/>
          <p:cNvSpPr/>
          <p:nvPr/>
        </p:nvSpPr>
        <p:spPr>
          <a:xfrm>
            <a:off x="5011404" y="4246230"/>
            <a:ext cx="4179698" cy="1"/>
          </a:xfrm>
          <a:prstGeom prst="line">
            <a:avLst/>
          </a:prstGeom>
          <a:ln w="38100">
            <a:solidFill>
              <a:srgbClr val="56C1FF">
                <a:alpha val="74549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pic>
        <p:nvPicPr>
          <p:cNvPr id="1399" name="tab_source_note.png" descr="tab_source_no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65575" y="7153026"/>
            <a:ext cx="13052850" cy="5050665"/>
          </a:xfrm>
          <a:prstGeom prst="rect">
            <a:avLst/>
          </a:prstGeom>
          <a:ln w="12700">
            <a:miter lim="400000"/>
          </a:ln>
        </p:spPr>
      </p:pic>
      <p:sp>
        <p:nvSpPr>
          <p:cNvPr id="1400" name="Rounded Rectangle"/>
          <p:cNvSpPr/>
          <p:nvPr/>
        </p:nvSpPr>
        <p:spPr>
          <a:xfrm>
            <a:off x="7250755" y="11628786"/>
            <a:ext cx="9882490" cy="502886"/>
          </a:xfrm>
          <a:prstGeom prst="roundRect">
            <a:avLst>
              <a:gd name="adj" fmla="val 17815"/>
            </a:avLst>
          </a:prstGeom>
          <a:ln w="38100">
            <a:solidFill>
              <a:srgbClr val="56C1FF">
                <a:alpha val="74549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401" name="Rectangle"/>
          <p:cNvSpPr/>
          <p:nvPr/>
        </p:nvSpPr>
        <p:spPr>
          <a:xfrm>
            <a:off x="8524278" y="2350796"/>
            <a:ext cx="442867" cy="584201"/>
          </a:xfrm>
          <a:prstGeom prst="rect">
            <a:avLst/>
          </a:prstGeom>
          <a:solidFill>
            <a:srgbClr val="BB397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402" name="The Formatting Functions"/>
          <p:cNvSpPr txBox="1"/>
          <p:nvPr/>
        </p:nvSpPr>
        <p:spPr>
          <a:xfrm>
            <a:off x="8529002" y="-1083937"/>
            <a:ext cx="732599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The Formatting Functions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Work with Table Components, Add Style"/>
          <p:cNvSpPr txBox="1"/>
          <p:nvPr/>
        </p:nvSpPr>
        <p:spPr>
          <a:xfrm>
            <a:off x="6459220" y="774699"/>
            <a:ext cx="114655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Work with Table Components, Add Style</a:t>
            </a:r>
          </a:p>
        </p:txBody>
      </p:sp>
      <p:sp>
        <p:nvSpPr>
          <p:cNvPr id="1405" name="Create or Modify Parts"/>
          <p:cNvSpPr txBox="1"/>
          <p:nvPr/>
        </p:nvSpPr>
        <p:spPr>
          <a:xfrm>
            <a:off x="1654294" y="2255546"/>
            <a:ext cx="2107541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88" sz="4400">
                <a:solidFill>
                  <a:srgbClr val="53585F"/>
                </a:solidFill>
              </a:defRPr>
            </a:lvl1pPr>
          </a:lstStyle>
          <a:p>
            <a:pPr/>
            <a:r>
              <a:t>Create or Modify Parts</a:t>
            </a:r>
          </a:p>
        </p:txBody>
      </p:sp>
      <p:sp>
        <p:nvSpPr>
          <p:cNvPr id="1406" name="exibble %&gt;% gt() %&gt;% tab_header(md(&quot;**gt** is cool&quot;)) %&gt;%…"/>
          <p:cNvSpPr txBox="1"/>
          <p:nvPr/>
        </p:nvSpPr>
        <p:spPr>
          <a:xfrm>
            <a:off x="4875101" y="5185806"/>
            <a:ext cx="15402098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defTabSz="457200">
              <a:defRPr b="0" cap="none" spc="-48" sz="24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exibble %&gt;% gt() %&gt;% tab_header(md(</a:t>
            </a:r>
            <a:r>
              <a:rPr>
                <a:solidFill>
                  <a:schemeClr val="accent2"/>
                </a:solidFill>
              </a:rPr>
              <a:t>"**gt** is cool"</a:t>
            </a:r>
            <a:r>
              <a:t>)) %&gt;%</a:t>
            </a:r>
          </a:p>
          <a:p>
            <a:pPr defTabSz="457200">
              <a:defRPr b="0" cap="none" spc="-48" sz="24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  tab_options(table.width = pct(100))</a:t>
            </a:r>
          </a:p>
        </p:txBody>
      </p:sp>
      <p:sp>
        <p:nvSpPr>
          <p:cNvPr id="1407" name="Line"/>
          <p:cNvSpPr/>
          <p:nvPr/>
        </p:nvSpPr>
        <p:spPr>
          <a:xfrm>
            <a:off x="4810224" y="3375474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408" name="Line"/>
          <p:cNvSpPr/>
          <p:nvPr/>
        </p:nvSpPr>
        <p:spPr>
          <a:xfrm>
            <a:off x="4810224" y="4605651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409" name="CODE"/>
          <p:cNvSpPr txBox="1"/>
          <p:nvPr/>
        </p:nvSpPr>
        <p:spPr>
          <a:xfrm>
            <a:off x="4843520" y="4648226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50" sz="2500">
                <a:solidFill>
                  <a:srgbClr val="A6AAA9"/>
                </a:solidFill>
              </a:defRPr>
            </a:lvl1pPr>
          </a:lstStyle>
          <a:p>
            <a:pPr/>
            <a:r>
              <a:t>CODE</a:t>
            </a:r>
          </a:p>
        </p:txBody>
      </p:sp>
      <p:sp>
        <p:nvSpPr>
          <p:cNvPr id="1410" name="Line"/>
          <p:cNvSpPr/>
          <p:nvPr/>
        </p:nvSpPr>
        <p:spPr>
          <a:xfrm>
            <a:off x="4810224" y="6403578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411" name="TABLE"/>
          <p:cNvSpPr txBox="1"/>
          <p:nvPr/>
        </p:nvSpPr>
        <p:spPr>
          <a:xfrm>
            <a:off x="4843520" y="6462618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50" sz="2500">
                <a:solidFill>
                  <a:srgbClr val="A6AAA9"/>
                </a:solidFill>
              </a:defRPr>
            </a:lvl1pPr>
          </a:lstStyle>
          <a:p>
            <a:pPr/>
            <a:r>
              <a:t>TABLE</a:t>
            </a:r>
          </a:p>
        </p:txBody>
      </p:sp>
      <p:sp>
        <p:nvSpPr>
          <p:cNvPr id="1412" name="Line"/>
          <p:cNvSpPr/>
          <p:nvPr/>
        </p:nvSpPr>
        <p:spPr>
          <a:xfrm>
            <a:off x="4810224" y="12654853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413" name="tab_header()  tab_spanner()  tab_spanner_delim()  tab_row_group()  tab_stubhead()  tab_footnote()  tab_source_note()  tab_style()  tab_options()"/>
          <p:cNvSpPr txBox="1"/>
          <p:nvPr/>
        </p:nvSpPr>
        <p:spPr>
          <a:xfrm>
            <a:off x="-26936697" y="3595196"/>
            <a:ext cx="5310169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457200">
              <a:defRPr b="0" cap="none" spc="0" sz="32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tab_header()  tab_spanner()  tab_spanner_delim()  tab_row_group()  tab_stubhead()  tab_footnote()  tab_source_note()  tab_style()  tab_options()</a:t>
            </a:r>
          </a:p>
        </p:txBody>
      </p:sp>
      <p:grpSp>
        <p:nvGrpSpPr>
          <p:cNvPr id="1418" name="Group"/>
          <p:cNvGrpSpPr/>
          <p:nvPr/>
        </p:nvGrpSpPr>
        <p:grpSpPr>
          <a:xfrm>
            <a:off x="-189726" y="3488363"/>
            <a:ext cx="5122382" cy="915302"/>
            <a:chOff x="0" y="0"/>
            <a:chExt cx="5122380" cy="915301"/>
          </a:xfrm>
        </p:grpSpPr>
        <p:sp>
          <p:nvSpPr>
            <p:cNvPr id="1414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417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415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416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</p:grpSp>
      <p:grpSp>
        <p:nvGrpSpPr>
          <p:cNvPr id="1423" name="Group"/>
          <p:cNvGrpSpPr/>
          <p:nvPr/>
        </p:nvGrpSpPr>
        <p:grpSpPr>
          <a:xfrm rot="10800000">
            <a:off x="19305850" y="3480446"/>
            <a:ext cx="5122382" cy="915302"/>
            <a:chOff x="0" y="0"/>
            <a:chExt cx="5122380" cy="915301"/>
          </a:xfrm>
        </p:grpSpPr>
        <p:sp>
          <p:nvSpPr>
            <p:cNvPr id="1419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422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420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421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</p:grpSp>
      <p:sp>
        <p:nvSpPr>
          <p:cNvPr id="1424" name="Line"/>
          <p:cNvSpPr/>
          <p:nvPr/>
        </p:nvSpPr>
        <p:spPr>
          <a:xfrm>
            <a:off x="5011404" y="4246230"/>
            <a:ext cx="3165433" cy="1"/>
          </a:xfrm>
          <a:prstGeom prst="line">
            <a:avLst/>
          </a:prstGeom>
          <a:ln w="38100">
            <a:solidFill>
              <a:srgbClr val="2E2E2E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425" name="Rectangle"/>
          <p:cNvSpPr/>
          <p:nvPr/>
        </p:nvSpPr>
        <p:spPr>
          <a:xfrm>
            <a:off x="8524278" y="2350796"/>
            <a:ext cx="442867" cy="584201"/>
          </a:xfrm>
          <a:prstGeom prst="rect">
            <a:avLst/>
          </a:prstGeom>
          <a:solidFill>
            <a:srgbClr val="BB397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426" name="The Formatting Functions"/>
          <p:cNvSpPr txBox="1"/>
          <p:nvPr/>
        </p:nvSpPr>
        <p:spPr>
          <a:xfrm>
            <a:off x="8529002" y="-1083937"/>
            <a:ext cx="732599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The Formatting Functions</a:t>
            </a:r>
          </a:p>
        </p:txBody>
      </p:sp>
      <p:pic>
        <p:nvPicPr>
          <p:cNvPr id="1427" name="tab_options.png" descr="tab_option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08550" y="7153026"/>
            <a:ext cx="14566900" cy="458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8" name="tab_source_note.png" descr="tab_source_no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3361062" y="7153026"/>
            <a:ext cx="13052850" cy="50506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Rectangle"/>
          <p:cNvSpPr/>
          <p:nvPr/>
        </p:nvSpPr>
        <p:spPr>
          <a:xfrm>
            <a:off x="24690057" y="-1442418"/>
            <a:ext cx="34244292" cy="143413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431" name="The Formatting Functions"/>
          <p:cNvSpPr txBox="1"/>
          <p:nvPr/>
        </p:nvSpPr>
        <p:spPr>
          <a:xfrm>
            <a:off x="8529002" y="774699"/>
            <a:ext cx="732599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The Formatting Functions</a:t>
            </a:r>
          </a:p>
        </p:txBody>
      </p:sp>
      <p:sp>
        <p:nvSpPr>
          <p:cNvPr id="1432" name="Format Data"/>
          <p:cNvSpPr txBox="1"/>
          <p:nvPr/>
        </p:nvSpPr>
        <p:spPr>
          <a:xfrm>
            <a:off x="1654294" y="2255546"/>
            <a:ext cx="2107541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88" sz="4400">
                <a:solidFill>
                  <a:srgbClr val="53585F"/>
                </a:solidFill>
              </a:defRPr>
            </a:lvl1pPr>
          </a:lstStyle>
          <a:p>
            <a:pPr/>
            <a:r>
              <a:t>Format Data</a:t>
            </a:r>
          </a:p>
        </p:txBody>
      </p:sp>
      <p:sp>
        <p:nvSpPr>
          <p:cNvPr id="1433" name="fmt_number()  fmt_scientific()  fmt_percent()  fmt_currency()  fmt_date()  fmt_time()  fmt_datetime()  fmt_markdown()  fmt_passthrough()  fmt_missing()  fmt()  text_transform()  data_color()"/>
          <p:cNvSpPr txBox="1"/>
          <p:nvPr/>
        </p:nvSpPr>
        <p:spPr>
          <a:xfrm>
            <a:off x="4945445" y="3595196"/>
            <a:ext cx="5310169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457200">
              <a:defRPr b="0" cap="none" spc="0" sz="32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fmt_number()  fmt_scientific()  fmt_percent()  fmt_currency()  fmt_date()  fmt_time()  fmt_datetime()  fmt_markdown()  fmt_passthrough()  fmt_missing()  fmt()  text_transform()  data_color()</a:t>
            </a:r>
          </a:p>
        </p:txBody>
      </p:sp>
      <p:sp>
        <p:nvSpPr>
          <p:cNvPr id="1434" name="exibble %&gt;% gt() %&gt;% fmt_number(num, decimals = 2)"/>
          <p:cNvSpPr txBox="1"/>
          <p:nvPr/>
        </p:nvSpPr>
        <p:spPr>
          <a:xfrm>
            <a:off x="4876800" y="5397499"/>
            <a:ext cx="14384414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457200">
              <a:defRPr b="0" cap="none" spc="-48" sz="24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exibble %&gt;% gt() %&gt;% fmt_number(num, decimals = 2)</a:t>
            </a:r>
          </a:p>
        </p:txBody>
      </p:sp>
      <p:sp>
        <p:nvSpPr>
          <p:cNvPr id="1435" name="Line"/>
          <p:cNvSpPr/>
          <p:nvPr/>
        </p:nvSpPr>
        <p:spPr>
          <a:xfrm>
            <a:off x="4810224" y="3375474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436" name="Line"/>
          <p:cNvSpPr/>
          <p:nvPr/>
        </p:nvSpPr>
        <p:spPr>
          <a:xfrm>
            <a:off x="4810224" y="4605651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437" name="CODE"/>
          <p:cNvSpPr txBox="1"/>
          <p:nvPr/>
        </p:nvSpPr>
        <p:spPr>
          <a:xfrm>
            <a:off x="4843520" y="4648226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50" sz="2500">
                <a:solidFill>
                  <a:srgbClr val="A6AAA9"/>
                </a:solidFill>
              </a:defRPr>
            </a:lvl1pPr>
          </a:lstStyle>
          <a:p>
            <a:pPr/>
            <a:r>
              <a:t>CODE</a:t>
            </a:r>
          </a:p>
        </p:txBody>
      </p:sp>
      <p:sp>
        <p:nvSpPr>
          <p:cNvPr id="1438" name="Line"/>
          <p:cNvSpPr/>
          <p:nvPr/>
        </p:nvSpPr>
        <p:spPr>
          <a:xfrm>
            <a:off x="4810224" y="6403578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439" name="TABLE"/>
          <p:cNvSpPr txBox="1"/>
          <p:nvPr/>
        </p:nvSpPr>
        <p:spPr>
          <a:xfrm>
            <a:off x="4843520" y="6462618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50" sz="2500">
                <a:solidFill>
                  <a:srgbClr val="A6AAA9"/>
                </a:solidFill>
              </a:defRPr>
            </a:lvl1pPr>
          </a:lstStyle>
          <a:p>
            <a:pPr/>
            <a:r>
              <a:t>TABLE</a:t>
            </a:r>
          </a:p>
        </p:txBody>
      </p:sp>
      <p:sp>
        <p:nvSpPr>
          <p:cNvPr id="1440" name="Line"/>
          <p:cNvSpPr/>
          <p:nvPr/>
        </p:nvSpPr>
        <p:spPr>
          <a:xfrm>
            <a:off x="4810224" y="12654853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1445" name="Group"/>
          <p:cNvGrpSpPr/>
          <p:nvPr/>
        </p:nvGrpSpPr>
        <p:grpSpPr>
          <a:xfrm>
            <a:off x="-189726" y="3488363"/>
            <a:ext cx="5122382" cy="915302"/>
            <a:chOff x="0" y="0"/>
            <a:chExt cx="5122380" cy="915301"/>
          </a:xfrm>
        </p:grpSpPr>
        <p:sp>
          <p:nvSpPr>
            <p:cNvPr id="1441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444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442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443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</p:grpSp>
      <p:grpSp>
        <p:nvGrpSpPr>
          <p:cNvPr id="1450" name="Group"/>
          <p:cNvGrpSpPr/>
          <p:nvPr/>
        </p:nvGrpSpPr>
        <p:grpSpPr>
          <a:xfrm rot="10800000">
            <a:off x="19305850" y="3480446"/>
            <a:ext cx="5122382" cy="915302"/>
            <a:chOff x="0" y="0"/>
            <a:chExt cx="5122380" cy="915301"/>
          </a:xfrm>
        </p:grpSpPr>
        <p:sp>
          <p:nvSpPr>
            <p:cNvPr id="1446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449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447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448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</p:grpSp>
      <p:pic>
        <p:nvPicPr>
          <p:cNvPr id="1451" name="fmt_number.png" descr="fmt_numb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21777" y="7152926"/>
            <a:ext cx="13140446" cy="5065828"/>
          </a:xfrm>
          <a:prstGeom prst="rect">
            <a:avLst/>
          </a:prstGeom>
          <a:ln w="12700">
            <a:miter lim="400000"/>
          </a:ln>
        </p:spPr>
      </p:pic>
      <p:sp>
        <p:nvSpPr>
          <p:cNvPr id="1452" name="Rounded Rectangle"/>
          <p:cNvSpPr/>
          <p:nvPr/>
        </p:nvSpPr>
        <p:spPr>
          <a:xfrm>
            <a:off x="6392978" y="7004259"/>
            <a:ext cx="1843508" cy="5297276"/>
          </a:xfrm>
          <a:prstGeom prst="roundRect">
            <a:avLst>
              <a:gd name="adj" fmla="val 4860"/>
            </a:avLst>
          </a:prstGeom>
          <a:ln w="38100">
            <a:solidFill>
              <a:srgbClr val="D5DA3C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453" name="Line"/>
          <p:cNvSpPr/>
          <p:nvPr/>
        </p:nvSpPr>
        <p:spPr>
          <a:xfrm>
            <a:off x="4959427" y="4246230"/>
            <a:ext cx="2913976" cy="1"/>
          </a:xfrm>
          <a:prstGeom prst="line">
            <a:avLst/>
          </a:prstGeom>
          <a:ln w="38100">
            <a:solidFill>
              <a:srgbClr val="D5DA3C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pic>
        <p:nvPicPr>
          <p:cNvPr id="1454" name="tab_source_note.png" descr="tab_source_no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3358908" y="7153026"/>
            <a:ext cx="13052851" cy="5050665"/>
          </a:xfrm>
          <a:prstGeom prst="rect">
            <a:avLst/>
          </a:prstGeom>
          <a:ln w="12700">
            <a:miter lim="400000"/>
          </a:ln>
        </p:spPr>
      </p:pic>
      <p:sp>
        <p:nvSpPr>
          <p:cNvPr id="1455" name="Rectangle"/>
          <p:cNvSpPr/>
          <p:nvPr/>
        </p:nvSpPr>
        <p:spPr>
          <a:xfrm>
            <a:off x="9910678" y="2350796"/>
            <a:ext cx="442867" cy="584201"/>
          </a:xfrm>
          <a:prstGeom prst="rect">
            <a:avLst/>
          </a:prstGeom>
          <a:solidFill>
            <a:srgbClr val="F7CB9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456" name="Work with Table Components, Add Style"/>
          <p:cNvSpPr txBox="1"/>
          <p:nvPr/>
        </p:nvSpPr>
        <p:spPr>
          <a:xfrm>
            <a:off x="6459220" y="-1188349"/>
            <a:ext cx="114655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Work with Table Components, Add Style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roup"/>
          <p:cNvGrpSpPr/>
          <p:nvPr/>
        </p:nvGrpSpPr>
        <p:grpSpPr>
          <a:xfrm>
            <a:off x="2062910" y="3560143"/>
            <a:ext cx="19807665" cy="3005771"/>
            <a:chOff x="0" y="0"/>
            <a:chExt cx="19807664" cy="3005769"/>
          </a:xfrm>
        </p:grpSpPr>
        <p:pic>
          <p:nvPicPr>
            <p:cNvPr id="29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27004"/>
              <a:ext cx="4889668" cy="27517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269843" y="105836"/>
              <a:ext cx="4889668" cy="27940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7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4812159" y="0"/>
              <a:ext cx="4995506" cy="30057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8" name="Line"/>
            <p:cNvSpPr/>
            <p:nvPr/>
          </p:nvSpPr>
          <p:spPr>
            <a:xfrm>
              <a:off x="5303057" y="1502884"/>
              <a:ext cx="1546311" cy="1"/>
            </a:xfrm>
            <a:prstGeom prst="line">
              <a:avLst/>
            </a:prstGeom>
            <a:noFill/>
            <a:ln w="63500" cap="flat">
              <a:solidFill>
                <a:srgbClr val="979797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9" name="Line"/>
            <p:cNvSpPr/>
            <p:nvPr/>
          </p:nvSpPr>
          <p:spPr>
            <a:xfrm>
              <a:off x="12716205" y="1502884"/>
              <a:ext cx="1539259" cy="1"/>
            </a:xfrm>
            <a:prstGeom prst="line">
              <a:avLst/>
            </a:prstGeom>
            <a:noFill/>
            <a:ln w="63500" cap="flat">
              <a:solidFill>
                <a:srgbClr val="969797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301" name="table data"/>
          <p:cNvSpPr txBox="1"/>
          <p:nvPr/>
        </p:nvSpPr>
        <p:spPr>
          <a:xfrm>
            <a:off x="3063021" y="6654887"/>
            <a:ext cx="292262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200">
                <a:solidFill>
                  <a:srgbClr val="53585F"/>
                </a:solidFill>
              </a:defRPr>
            </a:lvl1pPr>
          </a:lstStyle>
          <a:p>
            <a:pPr/>
            <a:r>
              <a:t>table data</a:t>
            </a:r>
          </a:p>
        </p:txBody>
      </p:sp>
      <p:sp>
        <p:nvSpPr>
          <p:cNvPr id="302" name="gt object"/>
          <p:cNvSpPr txBox="1"/>
          <p:nvPr/>
        </p:nvSpPr>
        <p:spPr>
          <a:xfrm>
            <a:off x="10423691" y="6654887"/>
            <a:ext cx="292262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spc="0" sz="3200">
                <a:solidFill>
                  <a:srgbClr val="53585F"/>
                </a:solidFill>
              </a:defRPr>
            </a:pPr>
            <a:r>
              <a:rPr b="1"/>
              <a:t>gt</a:t>
            </a:r>
            <a:r>
              <a:t> object</a:t>
            </a:r>
          </a:p>
        </p:txBody>
      </p:sp>
      <p:sp>
        <p:nvSpPr>
          <p:cNvPr id="303" name="gt table"/>
          <p:cNvSpPr txBox="1"/>
          <p:nvPr/>
        </p:nvSpPr>
        <p:spPr>
          <a:xfrm>
            <a:off x="18030211" y="6654887"/>
            <a:ext cx="292262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spc="0" sz="3200">
                <a:solidFill>
                  <a:srgbClr val="53585F"/>
                </a:solidFill>
              </a:defRPr>
            </a:pPr>
            <a:r>
              <a:rPr b="1"/>
              <a:t>gt</a:t>
            </a:r>
            <a:r>
              <a:t> table</a:t>
            </a:r>
          </a:p>
        </p:txBody>
      </p:sp>
      <p:sp>
        <p:nvSpPr>
          <p:cNvPr id="304" name="The Typical Workflow for Making Tables with gt"/>
          <p:cNvSpPr txBox="1"/>
          <p:nvPr/>
        </p:nvSpPr>
        <p:spPr>
          <a:xfrm>
            <a:off x="1248475" y="768604"/>
            <a:ext cx="21859232" cy="863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i="1" spc="0" sz="5000">
                <a:solidFill>
                  <a:srgbClr val="53585F"/>
                </a:solidFill>
              </a:defRPr>
            </a:pPr>
            <a:r>
              <a:t>The Typical Workflow for Making Tables with </a:t>
            </a:r>
            <a:r>
              <a:rPr b="1"/>
              <a:t>gt</a:t>
            </a:r>
            <a:r>
              <a:t> </a:t>
            </a:r>
          </a:p>
        </p:txBody>
      </p:sp>
      <p:sp>
        <p:nvSpPr>
          <p:cNvPr id="305" name="Put your data in a form that’s reasonably close to the expected form of the display table."/>
          <p:cNvSpPr txBox="1"/>
          <p:nvPr/>
        </p:nvSpPr>
        <p:spPr>
          <a:xfrm>
            <a:off x="1605597" y="7666656"/>
            <a:ext cx="5837472" cy="248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39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Put your data in a form that’s reasonably close to the expected form of the display table.</a:t>
            </a:r>
          </a:p>
        </p:txBody>
      </p:sp>
      <p:sp>
        <p:nvSpPr>
          <p:cNvPr id="306" name="Use dplyr and tidyr and other great Tidyverse 📦s."/>
          <p:cNvSpPr txBox="1"/>
          <p:nvPr/>
        </p:nvSpPr>
        <p:spPr>
          <a:xfrm>
            <a:off x="1605597" y="11167825"/>
            <a:ext cx="5837472" cy="1320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39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Use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dplyr</a:t>
            </a:r>
            <a:r>
              <a:t> and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tidyr</a:t>
            </a:r>
            <a:r>
              <a:t> and other great Tidyverse </a:t>
            </a:r>
            <a:r>
              <a:rPr sz="3500"/>
              <a:t>📦</a:t>
            </a:r>
            <a:r>
              <a:t>s. </a:t>
            </a:r>
          </a:p>
        </p:txBody>
      </p:sp>
      <p:sp>
        <p:nvSpPr>
          <p:cNvPr id="307" name="Rectangle"/>
          <p:cNvSpPr/>
          <p:nvPr/>
        </p:nvSpPr>
        <p:spPr>
          <a:xfrm>
            <a:off x="8735473" y="7684946"/>
            <a:ext cx="6299061" cy="5416401"/>
          </a:xfrm>
          <a:prstGeom prst="rect">
            <a:avLst/>
          </a:prstGeom>
          <a:solidFill>
            <a:srgbClr val="FF9300">
              <a:alpha val="95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08" name="①"/>
          <p:cNvSpPr txBox="1"/>
          <p:nvPr/>
        </p:nvSpPr>
        <p:spPr>
          <a:xfrm>
            <a:off x="1605597" y="2237060"/>
            <a:ext cx="5837472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6200">
                <a:solidFill>
                  <a:srgbClr val="387A7D"/>
                </a:solidFill>
              </a:defRPr>
            </a:lvl1pPr>
          </a:lstStyle>
          <a:p>
            <a:pPr/>
            <a:r>
              <a:t>①</a:t>
            </a:r>
          </a:p>
        </p:txBody>
      </p:sp>
      <p:sp>
        <p:nvSpPr>
          <p:cNvPr id="309" name="②"/>
          <p:cNvSpPr txBox="1"/>
          <p:nvPr/>
        </p:nvSpPr>
        <p:spPr>
          <a:xfrm>
            <a:off x="8966267" y="2237060"/>
            <a:ext cx="5837472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6200">
                <a:solidFill>
                  <a:srgbClr val="387A7D"/>
                </a:solidFill>
              </a:defRPr>
            </a:lvl1pPr>
          </a:lstStyle>
          <a:p>
            <a:pPr/>
            <a:r>
              <a:t>②</a:t>
            </a:r>
          </a:p>
        </p:txBody>
      </p:sp>
      <p:sp>
        <p:nvSpPr>
          <p:cNvPr id="310" name="③"/>
          <p:cNvSpPr txBox="1"/>
          <p:nvPr/>
        </p:nvSpPr>
        <p:spPr>
          <a:xfrm>
            <a:off x="16572786" y="2237060"/>
            <a:ext cx="5837473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6200">
                <a:solidFill>
                  <a:srgbClr val="387A7D"/>
                </a:solidFill>
              </a:defRPr>
            </a:lvl1pPr>
          </a:lstStyle>
          <a:p>
            <a:pPr/>
            <a:r>
              <a:t>③</a:t>
            </a:r>
          </a:p>
        </p:txBody>
      </p:sp>
      <p:sp>
        <p:nvSpPr>
          <p:cNvPr id="311" name="Output the table to HTML, save an image. RTF and LaTeX output is possible as well."/>
          <p:cNvSpPr txBox="1"/>
          <p:nvPr/>
        </p:nvSpPr>
        <p:spPr>
          <a:xfrm>
            <a:off x="16455051" y="14230197"/>
            <a:ext cx="6072943" cy="2489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39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Output the table to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HTML</a:t>
            </a:r>
            <a:r>
              <a:t>, save an image.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RTF</a:t>
            </a:r>
            <a:r>
              <a:t> and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LaTeX</a:t>
            </a:r>
            <a:r>
              <a:t> output is possible as well.</a:t>
            </a:r>
          </a:p>
        </p:txBody>
      </p:sp>
      <p:sp>
        <p:nvSpPr>
          <p:cNvPr id="312" name="Use tables in Shiny apps, reports, packages, etc."/>
          <p:cNvSpPr txBox="1"/>
          <p:nvPr/>
        </p:nvSpPr>
        <p:spPr>
          <a:xfrm>
            <a:off x="16455051" y="17743872"/>
            <a:ext cx="6072942" cy="1295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39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Use tables in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Shiny</a:t>
            </a:r>
            <a:r>
              <a:t> apps, reports, packages, etc.</a:t>
            </a:r>
          </a:p>
        </p:txBody>
      </p:sp>
      <p:sp>
        <p:nvSpPr>
          <p:cNvPr id="313" name="Rectangle"/>
          <p:cNvSpPr/>
          <p:nvPr/>
        </p:nvSpPr>
        <p:spPr>
          <a:xfrm>
            <a:off x="16346067" y="7689855"/>
            <a:ext cx="6290912" cy="5416401"/>
          </a:xfrm>
          <a:prstGeom prst="rect">
            <a:avLst/>
          </a:prstGeom>
          <a:solidFill>
            <a:srgbClr val="FF9300">
              <a:alpha val="1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14" name="Add table components, group rows together, add spanner labels, footnotes, format cells, add styles…"/>
          <p:cNvSpPr txBox="1"/>
          <p:nvPr/>
        </p:nvSpPr>
        <p:spPr>
          <a:xfrm>
            <a:off x="8835020" y="14230198"/>
            <a:ext cx="5837472" cy="248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39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Add table components, group rows together, add spanner labels, footnotes, format cells, add styles…</a:t>
            </a:r>
          </a:p>
        </p:txBody>
      </p:sp>
      <p:sp>
        <p:nvSpPr>
          <p:cNvPr id="315" name="Use gt’s functions to build. Preview in RStudio."/>
          <p:cNvSpPr txBox="1"/>
          <p:nvPr/>
        </p:nvSpPr>
        <p:spPr>
          <a:xfrm>
            <a:off x="8835020" y="17743858"/>
            <a:ext cx="6099967" cy="1295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39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Use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’s functions to build. Preview in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RStudio</a:t>
            </a:r>
            <a:r>
              <a:t>.</a:t>
            </a:r>
          </a:p>
        </p:txBody>
      </p:sp>
      <p:pic>
        <p:nvPicPr>
          <p:cNvPr id="316" name="gt_hex_logo.png" descr="gt_hex_log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682026" y="1775587"/>
            <a:ext cx="6891736" cy="79484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800">
        <p:dissolv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Rectangle"/>
          <p:cNvSpPr/>
          <p:nvPr/>
        </p:nvSpPr>
        <p:spPr>
          <a:xfrm>
            <a:off x="24690057" y="-1442418"/>
            <a:ext cx="34244292" cy="143413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459" name="The Formatting Functions"/>
          <p:cNvSpPr txBox="1"/>
          <p:nvPr/>
        </p:nvSpPr>
        <p:spPr>
          <a:xfrm>
            <a:off x="8529002" y="774699"/>
            <a:ext cx="732599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The Formatting Functions</a:t>
            </a:r>
          </a:p>
        </p:txBody>
      </p:sp>
      <p:sp>
        <p:nvSpPr>
          <p:cNvPr id="1460" name="Format Data"/>
          <p:cNvSpPr txBox="1"/>
          <p:nvPr/>
        </p:nvSpPr>
        <p:spPr>
          <a:xfrm>
            <a:off x="1654294" y="2255546"/>
            <a:ext cx="2107541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88" sz="4400">
                <a:solidFill>
                  <a:srgbClr val="53585F"/>
                </a:solidFill>
              </a:defRPr>
            </a:lvl1pPr>
          </a:lstStyle>
          <a:p>
            <a:pPr/>
            <a:r>
              <a:t>Format Data</a:t>
            </a:r>
          </a:p>
        </p:txBody>
      </p:sp>
      <p:sp>
        <p:nvSpPr>
          <p:cNvPr id="1461" name="fmt_number()  fmt_scientific()  fmt_percent()  fmt_currency()  fmt_date()  fmt_time()  fmt_datetime()  fmt_markdown()  fmt_passthrough()  fmt_missing()  fmt()  text_transform()  data_color()"/>
          <p:cNvSpPr txBox="1"/>
          <p:nvPr/>
        </p:nvSpPr>
        <p:spPr>
          <a:xfrm>
            <a:off x="1601387" y="3595196"/>
            <a:ext cx="5310169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457200">
              <a:defRPr b="0" cap="none" spc="0" sz="32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fmt_number()  fmt_scientific()  fmt_percent()  fmt_currency()  fmt_date()  fmt_time()  fmt_datetime()  fmt_markdown()  fmt_passthrough()  fmt_missing()  fmt()  text_transform()  data_color()</a:t>
            </a:r>
          </a:p>
        </p:txBody>
      </p:sp>
      <p:sp>
        <p:nvSpPr>
          <p:cNvPr id="1462" name="Line"/>
          <p:cNvSpPr/>
          <p:nvPr/>
        </p:nvSpPr>
        <p:spPr>
          <a:xfrm>
            <a:off x="4810224" y="3375474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463" name="Line"/>
          <p:cNvSpPr/>
          <p:nvPr/>
        </p:nvSpPr>
        <p:spPr>
          <a:xfrm>
            <a:off x="4810224" y="4605651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464" name="CODE"/>
          <p:cNvSpPr txBox="1"/>
          <p:nvPr/>
        </p:nvSpPr>
        <p:spPr>
          <a:xfrm>
            <a:off x="4843520" y="4648226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50" sz="2500">
                <a:solidFill>
                  <a:srgbClr val="A6AAA9"/>
                </a:solidFill>
              </a:defRPr>
            </a:lvl1pPr>
          </a:lstStyle>
          <a:p>
            <a:pPr/>
            <a:r>
              <a:t>CODE</a:t>
            </a:r>
          </a:p>
        </p:txBody>
      </p:sp>
      <p:sp>
        <p:nvSpPr>
          <p:cNvPr id="1465" name="Line"/>
          <p:cNvSpPr/>
          <p:nvPr/>
        </p:nvSpPr>
        <p:spPr>
          <a:xfrm>
            <a:off x="4810224" y="6403578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466" name="TABLE"/>
          <p:cNvSpPr txBox="1"/>
          <p:nvPr/>
        </p:nvSpPr>
        <p:spPr>
          <a:xfrm>
            <a:off x="4843520" y="6462618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50" sz="2500">
                <a:solidFill>
                  <a:srgbClr val="A6AAA9"/>
                </a:solidFill>
              </a:defRPr>
            </a:lvl1pPr>
          </a:lstStyle>
          <a:p>
            <a:pPr/>
            <a:r>
              <a:t>TABLE</a:t>
            </a:r>
          </a:p>
        </p:txBody>
      </p:sp>
      <p:sp>
        <p:nvSpPr>
          <p:cNvPr id="1467" name="Line"/>
          <p:cNvSpPr/>
          <p:nvPr/>
        </p:nvSpPr>
        <p:spPr>
          <a:xfrm>
            <a:off x="4810224" y="12654853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1472" name="Group"/>
          <p:cNvGrpSpPr/>
          <p:nvPr/>
        </p:nvGrpSpPr>
        <p:grpSpPr>
          <a:xfrm>
            <a:off x="-189726" y="3488363"/>
            <a:ext cx="5122382" cy="915302"/>
            <a:chOff x="0" y="0"/>
            <a:chExt cx="5122380" cy="915301"/>
          </a:xfrm>
        </p:grpSpPr>
        <p:sp>
          <p:nvSpPr>
            <p:cNvPr id="1468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471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469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470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</p:grpSp>
      <p:grpSp>
        <p:nvGrpSpPr>
          <p:cNvPr id="1477" name="Group"/>
          <p:cNvGrpSpPr/>
          <p:nvPr/>
        </p:nvGrpSpPr>
        <p:grpSpPr>
          <a:xfrm rot="10800000">
            <a:off x="19305850" y="3480446"/>
            <a:ext cx="5122382" cy="915302"/>
            <a:chOff x="0" y="0"/>
            <a:chExt cx="5122380" cy="915301"/>
          </a:xfrm>
        </p:grpSpPr>
        <p:sp>
          <p:nvSpPr>
            <p:cNvPr id="1473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476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474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475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</p:grpSp>
      <p:pic>
        <p:nvPicPr>
          <p:cNvPr id="1478" name="fmt_number.png" descr="fmt_numb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229773" y="7152926"/>
            <a:ext cx="13140447" cy="5065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9" name="fmt_scientific.png" descr="fmt_scientific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44640" y="7152926"/>
            <a:ext cx="12894720" cy="5121736"/>
          </a:xfrm>
          <a:prstGeom prst="rect">
            <a:avLst/>
          </a:prstGeom>
          <a:ln w="12700">
            <a:miter lim="400000"/>
          </a:ln>
        </p:spPr>
      </p:pic>
      <p:sp>
        <p:nvSpPr>
          <p:cNvPr id="1480" name="Rounded Rectangle"/>
          <p:cNvSpPr/>
          <p:nvPr/>
        </p:nvSpPr>
        <p:spPr>
          <a:xfrm>
            <a:off x="6602379" y="7004259"/>
            <a:ext cx="1568126" cy="5297276"/>
          </a:xfrm>
          <a:prstGeom prst="roundRect">
            <a:avLst>
              <a:gd name="adj" fmla="val 5713"/>
            </a:avLst>
          </a:prstGeom>
          <a:ln w="38100">
            <a:solidFill>
              <a:srgbClr val="FF9300">
                <a:alpha val="74953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481" name="Line"/>
          <p:cNvSpPr/>
          <p:nvPr/>
        </p:nvSpPr>
        <p:spPr>
          <a:xfrm>
            <a:off x="5050056" y="4246230"/>
            <a:ext cx="3878078" cy="1"/>
          </a:xfrm>
          <a:prstGeom prst="line">
            <a:avLst/>
          </a:prstGeom>
          <a:ln w="38100">
            <a:solidFill>
              <a:srgbClr val="FF9300">
                <a:alpha val="74953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482" name="Rectangle"/>
          <p:cNvSpPr/>
          <p:nvPr/>
        </p:nvSpPr>
        <p:spPr>
          <a:xfrm>
            <a:off x="9910678" y="2350796"/>
            <a:ext cx="442867" cy="584201"/>
          </a:xfrm>
          <a:prstGeom prst="rect">
            <a:avLst/>
          </a:prstGeom>
          <a:solidFill>
            <a:srgbClr val="F7CB9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483" name="Line"/>
          <p:cNvSpPr/>
          <p:nvPr/>
        </p:nvSpPr>
        <p:spPr>
          <a:xfrm>
            <a:off x="5050056" y="4247227"/>
            <a:ext cx="3878078" cy="1"/>
          </a:xfrm>
          <a:prstGeom prst="line">
            <a:avLst/>
          </a:prstGeom>
          <a:ln w="38100">
            <a:solidFill>
              <a:srgbClr val="FF9300">
                <a:alpha val="74953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484" name=")"/>
          <p:cNvSpPr txBox="1"/>
          <p:nvPr/>
        </p:nvSpPr>
        <p:spPr>
          <a:xfrm>
            <a:off x="11800864" y="4991099"/>
            <a:ext cx="44286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defTabSz="457200">
              <a:defRPr b="0" cap="none" spc="0" sz="24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</a:p>
          <a:p>
            <a:pPr defTabSz="457200">
              <a:defRPr b="0" cap="none" spc="0" sz="24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)</a:t>
            </a:r>
          </a:p>
        </p:txBody>
      </p:sp>
      <p:sp>
        <p:nvSpPr>
          <p:cNvPr id="1485" name="exibble %&gt;% gt() %&gt;% fmt_scientific(num"/>
          <p:cNvSpPr txBox="1"/>
          <p:nvPr/>
        </p:nvSpPr>
        <p:spPr>
          <a:xfrm>
            <a:off x="4876800" y="5397499"/>
            <a:ext cx="711053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457200">
              <a:defRPr b="0" cap="none" spc="-48" sz="24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exibble %&gt;% gt() %&gt;% fmt_scientific(num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Rectangle"/>
          <p:cNvSpPr/>
          <p:nvPr/>
        </p:nvSpPr>
        <p:spPr>
          <a:xfrm>
            <a:off x="24690057" y="-1442418"/>
            <a:ext cx="34244292" cy="143413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488" name="The Formatting Functions"/>
          <p:cNvSpPr txBox="1"/>
          <p:nvPr/>
        </p:nvSpPr>
        <p:spPr>
          <a:xfrm>
            <a:off x="8529002" y="774699"/>
            <a:ext cx="732599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The Formatting Functions</a:t>
            </a:r>
          </a:p>
        </p:txBody>
      </p:sp>
      <p:sp>
        <p:nvSpPr>
          <p:cNvPr id="1489" name="Format Data"/>
          <p:cNvSpPr txBox="1"/>
          <p:nvPr/>
        </p:nvSpPr>
        <p:spPr>
          <a:xfrm>
            <a:off x="1654294" y="2255546"/>
            <a:ext cx="2107541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88" sz="4400">
                <a:solidFill>
                  <a:srgbClr val="53585F"/>
                </a:solidFill>
              </a:defRPr>
            </a:lvl1pPr>
          </a:lstStyle>
          <a:p>
            <a:pPr/>
            <a:r>
              <a:t>Format Data</a:t>
            </a:r>
          </a:p>
        </p:txBody>
      </p:sp>
      <p:sp>
        <p:nvSpPr>
          <p:cNvPr id="1490" name="fmt_number()  fmt_scientific()  fmt_percent()  fmt_currency()  fmt_date()  fmt_time()  fmt_datetime()  fmt_markdown()  fmt_passthrough()  fmt_missing()  fmt()  text_transform()  data_color()"/>
          <p:cNvSpPr txBox="1"/>
          <p:nvPr/>
        </p:nvSpPr>
        <p:spPr>
          <a:xfrm>
            <a:off x="1601387" y="3595196"/>
            <a:ext cx="5310169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457200">
              <a:defRPr b="0" cap="none" spc="0" sz="32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fmt_number()  fmt_scientific()  fmt_percent()  fmt_currency()  fmt_date()  fmt_time()  fmt_datetime()  fmt_markdown()  fmt_passthrough()  fmt_missing()  fmt()  text_transform()  data_color()</a:t>
            </a:r>
          </a:p>
        </p:txBody>
      </p:sp>
      <p:sp>
        <p:nvSpPr>
          <p:cNvPr id="1491" name="Line"/>
          <p:cNvSpPr/>
          <p:nvPr/>
        </p:nvSpPr>
        <p:spPr>
          <a:xfrm>
            <a:off x="4810224" y="3375474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492" name="Line"/>
          <p:cNvSpPr/>
          <p:nvPr/>
        </p:nvSpPr>
        <p:spPr>
          <a:xfrm>
            <a:off x="4810224" y="4605651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493" name="CODE"/>
          <p:cNvSpPr txBox="1"/>
          <p:nvPr/>
        </p:nvSpPr>
        <p:spPr>
          <a:xfrm>
            <a:off x="4843520" y="4648226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50" sz="2500">
                <a:solidFill>
                  <a:srgbClr val="A6AAA9"/>
                </a:solidFill>
              </a:defRPr>
            </a:lvl1pPr>
          </a:lstStyle>
          <a:p>
            <a:pPr/>
            <a:r>
              <a:t>CODE</a:t>
            </a:r>
          </a:p>
        </p:txBody>
      </p:sp>
      <p:sp>
        <p:nvSpPr>
          <p:cNvPr id="1494" name="Line"/>
          <p:cNvSpPr/>
          <p:nvPr/>
        </p:nvSpPr>
        <p:spPr>
          <a:xfrm>
            <a:off x="4810224" y="6403578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495" name="TABLE"/>
          <p:cNvSpPr txBox="1"/>
          <p:nvPr/>
        </p:nvSpPr>
        <p:spPr>
          <a:xfrm>
            <a:off x="4843520" y="6462618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50" sz="2500">
                <a:solidFill>
                  <a:srgbClr val="A6AAA9"/>
                </a:solidFill>
              </a:defRPr>
            </a:lvl1pPr>
          </a:lstStyle>
          <a:p>
            <a:pPr/>
            <a:r>
              <a:t>TABLE</a:t>
            </a:r>
          </a:p>
        </p:txBody>
      </p:sp>
      <p:sp>
        <p:nvSpPr>
          <p:cNvPr id="1496" name="Line"/>
          <p:cNvSpPr/>
          <p:nvPr/>
        </p:nvSpPr>
        <p:spPr>
          <a:xfrm>
            <a:off x="4810224" y="12654853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1501" name="Group"/>
          <p:cNvGrpSpPr/>
          <p:nvPr/>
        </p:nvGrpSpPr>
        <p:grpSpPr>
          <a:xfrm>
            <a:off x="-189726" y="3488363"/>
            <a:ext cx="5122382" cy="915302"/>
            <a:chOff x="0" y="0"/>
            <a:chExt cx="5122380" cy="915301"/>
          </a:xfrm>
        </p:grpSpPr>
        <p:sp>
          <p:nvSpPr>
            <p:cNvPr id="1497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500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498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499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</p:grpSp>
      <p:grpSp>
        <p:nvGrpSpPr>
          <p:cNvPr id="1506" name="Group"/>
          <p:cNvGrpSpPr/>
          <p:nvPr/>
        </p:nvGrpSpPr>
        <p:grpSpPr>
          <a:xfrm rot="10800000">
            <a:off x="19305850" y="3480446"/>
            <a:ext cx="5122382" cy="915302"/>
            <a:chOff x="0" y="0"/>
            <a:chExt cx="5122380" cy="915301"/>
          </a:xfrm>
        </p:grpSpPr>
        <p:sp>
          <p:nvSpPr>
            <p:cNvPr id="1502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505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503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504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</p:grpSp>
      <p:sp>
        <p:nvSpPr>
          <p:cNvPr id="1507" name="Rectangle"/>
          <p:cNvSpPr/>
          <p:nvPr/>
        </p:nvSpPr>
        <p:spPr>
          <a:xfrm>
            <a:off x="9910678" y="2350796"/>
            <a:ext cx="442867" cy="584201"/>
          </a:xfrm>
          <a:prstGeom prst="rect">
            <a:avLst/>
          </a:prstGeom>
          <a:solidFill>
            <a:srgbClr val="F7CB9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08" name="Line"/>
          <p:cNvSpPr/>
          <p:nvPr/>
        </p:nvSpPr>
        <p:spPr>
          <a:xfrm>
            <a:off x="5050056" y="4246230"/>
            <a:ext cx="3878078" cy="1"/>
          </a:xfrm>
          <a:prstGeom prst="line">
            <a:avLst/>
          </a:prstGeom>
          <a:ln w="38100">
            <a:solidFill>
              <a:srgbClr val="FF9300">
                <a:alpha val="74953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09" name="Line"/>
          <p:cNvSpPr/>
          <p:nvPr/>
        </p:nvSpPr>
        <p:spPr>
          <a:xfrm>
            <a:off x="5050056" y="4323427"/>
            <a:ext cx="3878078" cy="1"/>
          </a:xfrm>
          <a:prstGeom prst="line">
            <a:avLst/>
          </a:prstGeom>
          <a:ln w="38100">
            <a:solidFill>
              <a:srgbClr val="FF9300">
                <a:alpha val="74953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10" name=", rows = num &gt;= 10^3"/>
          <p:cNvSpPr txBox="1"/>
          <p:nvPr/>
        </p:nvSpPr>
        <p:spPr>
          <a:xfrm>
            <a:off x="11794965" y="5397499"/>
            <a:ext cx="512238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457200">
              <a:defRPr b="0" cap="none" spc="-48" sz="24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, rows = num &gt;= 10^3</a:t>
            </a:r>
          </a:p>
        </p:txBody>
      </p:sp>
      <p:sp>
        <p:nvSpPr>
          <p:cNvPr id="1511" name="exibble %&gt;% gt() %&gt;% fmt_scientific(num"/>
          <p:cNvSpPr txBox="1"/>
          <p:nvPr/>
        </p:nvSpPr>
        <p:spPr>
          <a:xfrm>
            <a:off x="4876800" y="5397499"/>
            <a:ext cx="916703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457200">
              <a:defRPr b="0" cap="none" spc="-48" sz="24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exibble %&gt;% gt() %&gt;% fmt_scientific(num</a:t>
            </a:r>
          </a:p>
        </p:txBody>
      </p:sp>
      <p:pic>
        <p:nvPicPr>
          <p:cNvPr id="1512" name="fmt_scientific.png" descr="fmt_scientific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186082" y="7152926"/>
            <a:ext cx="12894720" cy="51217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3" name="fmt_scientific_2.png" descr="fmt_scientific_2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51305" y="7110155"/>
            <a:ext cx="11491344" cy="5117480"/>
          </a:xfrm>
          <a:prstGeom prst="rect">
            <a:avLst/>
          </a:prstGeom>
          <a:ln w="12700">
            <a:miter lim="400000"/>
          </a:ln>
        </p:spPr>
      </p:pic>
      <p:sp>
        <p:nvSpPr>
          <p:cNvPr id="1514" name="Rounded Rectangle"/>
          <p:cNvSpPr/>
          <p:nvPr/>
        </p:nvSpPr>
        <p:spPr>
          <a:xfrm>
            <a:off x="6677918" y="9814457"/>
            <a:ext cx="1417048" cy="2378774"/>
          </a:xfrm>
          <a:prstGeom prst="roundRect">
            <a:avLst>
              <a:gd name="adj" fmla="val 6322"/>
            </a:avLst>
          </a:prstGeom>
          <a:ln w="63500">
            <a:solidFill>
              <a:srgbClr val="F09C20">
                <a:alpha val="74953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15" name=")"/>
          <p:cNvSpPr txBox="1"/>
          <p:nvPr/>
        </p:nvSpPr>
        <p:spPr>
          <a:xfrm>
            <a:off x="15358538" y="4991099"/>
            <a:ext cx="44286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defTabSz="457200">
              <a:defRPr b="0" cap="none" spc="0" sz="24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</a:p>
          <a:p>
            <a:pPr defTabSz="457200">
              <a:defRPr b="0" cap="none" spc="0" sz="24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Rectangle"/>
          <p:cNvSpPr/>
          <p:nvPr/>
        </p:nvSpPr>
        <p:spPr>
          <a:xfrm>
            <a:off x="24690057" y="-1442418"/>
            <a:ext cx="34244292" cy="143413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18" name="The Formatting Functions"/>
          <p:cNvSpPr txBox="1"/>
          <p:nvPr/>
        </p:nvSpPr>
        <p:spPr>
          <a:xfrm>
            <a:off x="8529002" y="774699"/>
            <a:ext cx="732599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The Formatting Functions</a:t>
            </a:r>
          </a:p>
        </p:txBody>
      </p:sp>
      <p:sp>
        <p:nvSpPr>
          <p:cNvPr id="1519" name="Format Data"/>
          <p:cNvSpPr txBox="1"/>
          <p:nvPr/>
        </p:nvSpPr>
        <p:spPr>
          <a:xfrm>
            <a:off x="1654294" y="2255546"/>
            <a:ext cx="2107541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88" sz="4400">
                <a:solidFill>
                  <a:srgbClr val="53585F"/>
                </a:solidFill>
              </a:defRPr>
            </a:lvl1pPr>
          </a:lstStyle>
          <a:p>
            <a:pPr/>
            <a:r>
              <a:t>Format Data</a:t>
            </a:r>
          </a:p>
        </p:txBody>
      </p:sp>
      <p:sp>
        <p:nvSpPr>
          <p:cNvPr id="1520" name="fmt_number()  fmt_scientific()  fmt_percent()  fmt_currency()  fmt_date()  fmt_time()  fmt_datetime()  fmt_markdown()  fmt_passthrough()  fmt_missing()  fmt()  text_transform()  data_color()"/>
          <p:cNvSpPr txBox="1"/>
          <p:nvPr/>
        </p:nvSpPr>
        <p:spPr>
          <a:xfrm>
            <a:off x="-6449378" y="3595196"/>
            <a:ext cx="5310169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457200">
              <a:defRPr b="0" cap="none" spc="0" sz="32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fmt_number()  fmt_scientific()  fmt_percent()  fmt_currency()  fmt_date()  fmt_time()  fmt_datetime()  fmt_markdown()  fmt_passthrough()  fmt_missing()  fmt()  text_transform()  data_color()</a:t>
            </a:r>
          </a:p>
        </p:txBody>
      </p:sp>
      <p:sp>
        <p:nvSpPr>
          <p:cNvPr id="1521" name="exibble %&gt;% gt() %&gt;% fmt_currency(currency, currency = &quot;EUR&quot;)"/>
          <p:cNvSpPr txBox="1"/>
          <p:nvPr/>
        </p:nvSpPr>
        <p:spPr>
          <a:xfrm>
            <a:off x="4876800" y="5397499"/>
            <a:ext cx="14384414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defTabSz="457200">
              <a:defRPr b="0" cap="none" spc="-48" sz="24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exibble %&gt;% gt() %&gt;% fmt_currency(currency, currency = </a:t>
            </a:r>
            <a:r>
              <a:rPr>
                <a:solidFill>
                  <a:schemeClr val="accent2"/>
                </a:solidFill>
              </a:rPr>
              <a:t>"EUR"</a:t>
            </a:r>
            <a:r>
              <a:t>)</a:t>
            </a:r>
          </a:p>
        </p:txBody>
      </p:sp>
      <p:sp>
        <p:nvSpPr>
          <p:cNvPr id="1522" name="Line"/>
          <p:cNvSpPr/>
          <p:nvPr/>
        </p:nvSpPr>
        <p:spPr>
          <a:xfrm>
            <a:off x="4810224" y="3375474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23" name="Line"/>
          <p:cNvSpPr/>
          <p:nvPr/>
        </p:nvSpPr>
        <p:spPr>
          <a:xfrm>
            <a:off x="4810224" y="4605651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24" name="CODE"/>
          <p:cNvSpPr txBox="1"/>
          <p:nvPr/>
        </p:nvSpPr>
        <p:spPr>
          <a:xfrm>
            <a:off x="4843520" y="4648226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50" sz="2500">
                <a:solidFill>
                  <a:srgbClr val="A6AAA9"/>
                </a:solidFill>
              </a:defRPr>
            </a:lvl1pPr>
          </a:lstStyle>
          <a:p>
            <a:pPr/>
            <a:r>
              <a:t>CODE</a:t>
            </a:r>
          </a:p>
        </p:txBody>
      </p:sp>
      <p:sp>
        <p:nvSpPr>
          <p:cNvPr id="1525" name="Line"/>
          <p:cNvSpPr/>
          <p:nvPr/>
        </p:nvSpPr>
        <p:spPr>
          <a:xfrm>
            <a:off x="4810224" y="6403578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26" name="TABLE"/>
          <p:cNvSpPr txBox="1"/>
          <p:nvPr/>
        </p:nvSpPr>
        <p:spPr>
          <a:xfrm>
            <a:off x="4843520" y="6462618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50" sz="2500">
                <a:solidFill>
                  <a:srgbClr val="A6AAA9"/>
                </a:solidFill>
              </a:defRPr>
            </a:lvl1pPr>
          </a:lstStyle>
          <a:p>
            <a:pPr/>
            <a:r>
              <a:t>TABLE</a:t>
            </a:r>
          </a:p>
        </p:txBody>
      </p:sp>
      <p:sp>
        <p:nvSpPr>
          <p:cNvPr id="1527" name="Line"/>
          <p:cNvSpPr/>
          <p:nvPr/>
        </p:nvSpPr>
        <p:spPr>
          <a:xfrm>
            <a:off x="4810224" y="12654853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1532" name="Group"/>
          <p:cNvGrpSpPr/>
          <p:nvPr/>
        </p:nvGrpSpPr>
        <p:grpSpPr>
          <a:xfrm>
            <a:off x="-189726" y="3488363"/>
            <a:ext cx="5122382" cy="915302"/>
            <a:chOff x="0" y="0"/>
            <a:chExt cx="5122380" cy="915301"/>
          </a:xfrm>
        </p:grpSpPr>
        <p:sp>
          <p:nvSpPr>
            <p:cNvPr id="1528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531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529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530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</p:grpSp>
      <p:grpSp>
        <p:nvGrpSpPr>
          <p:cNvPr id="1537" name="Group"/>
          <p:cNvGrpSpPr/>
          <p:nvPr/>
        </p:nvGrpSpPr>
        <p:grpSpPr>
          <a:xfrm rot="10800000">
            <a:off x="19305850" y="3480446"/>
            <a:ext cx="5122382" cy="915302"/>
            <a:chOff x="0" y="0"/>
            <a:chExt cx="5122380" cy="915301"/>
          </a:xfrm>
        </p:grpSpPr>
        <p:sp>
          <p:nvSpPr>
            <p:cNvPr id="1533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536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534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535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</p:grpSp>
      <p:pic>
        <p:nvPicPr>
          <p:cNvPr id="1538" name="fmt_currency.png" descr="fmt_currenc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16454" y="7152926"/>
            <a:ext cx="13151092" cy="5048670"/>
          </a:xfrm>
          <a:prstGeom prst="rect">
            <a:avLst/>
          </a:prstGeom>
          <a:ln w="12700">
            <a:miter lim="400000"/>
          </a:ln>
        </p:spPr>
      </p:pic>
      <p:sp>
        <p:nvSpPr>
          <p:cNvPr id="1539" name="Rounded Rectangle"/>
          <p:cNvSpPr/>
          <p:nvPr/>
        </p:nvSpPr>
        <p:spPr>
          <a:xfrm>
            <a:off x="14678488" y="7004259"/>
            <a:ext cx="1493017" cy="5297276"/>
          </a:xfrm>
          <a:prstGeom prst="roundRect">
            <a:avLst>
              <a:gd name="adj" fmla="val 6001"/>
            </a:avLst>
          </a:prstGeom>
          <a:ln w="38100">
            <a:solidFill>
              <a:srgbClr val="1DB100">
                <a:alpha val="7450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40" name="Line"/>
          <p:cNvSpPr/>
          <p:nvPr/>
        </p:nvSpPr>
        <p:spPr>
          <a:xfrm>
            <a:off x="5025947" y="4246230"/>
            <a:ext cx="3388040" cy="1"/>
          </a:xfrm>
          <a:prstGeom prst="line">
            <a:avLst/>
          </a:prstGeom>
          <a:ln w="38100">
            <a:solidFill>
              <a:srgbClr val="1DB100">
                <a:alpha val="7450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41" name="Rectangle"/>
          <p:cNvSpPr/>
          <p:nvPr/>
        </p:nvSpPr>
        <p:spPr>
          <a:xfrm>
            <a:off x="9910678" y="2350796"/>
            <a:ext cx="442867" cy="584201"/>
          </a:xfrm>
          <a:prstGeom prst="rect">
            <a:avLst/>
          </a:prstGeom>
          <a:solidFill>
            <a:srgbClr val="F7CB9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pic>
        <p:nvPicPr>
          <p:cNvPr id="1542" name="fmt_scientific_2.png" descr="fmt_scientific_2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1867338" y="7110155"/>
            <a:ext cx="11491344" cy="5117480"/>
          </a:xfrm>
          <a:prstGeom prst="rect">
            <a:avLst/>
          </a:prstGeom>
          <a:ln w="12700">
            <a:miter lim="400000"/>
          </a:ln>
        </p:spPr>
      </p:pic>
      <p:sp>
        <p:nvSpPr>
          <p:cNvPr id="1547" name="Connection Line"/>
          <p:cNvSpPr/>
          <p:nvPr/>
        </p:nvSpPr>
        <p:spPr>
          <a:xfrm>
            <a:off x="15125619" y="5036385"/>
            <a:ext cx="811976" cy="399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65" fill="norm" stroke="1" extrusionOk="0">
                <a:moveTo>
                  <a:pt x="0" y="20865"/>
                </a:moveTo>
                <a:cubicBezTo>
                  <a:pt x="1622" y="6200"/>
                  <a:pt x="8822" y="-735"/>
                  <a:pt x="21600" y="61"/>
                </a:cubicBezTo>
              </a:path>
            </a:pathLst>
          </a:custGeom>
          <a:ln w="25400">
            <a:solidFill>
              <a:srgbClr val="53585F"/>
            </a:solidFill>
            <a:miter lim="400000"/>
            <a:tailEnd type="stealth"/>
          </a:ln>
        </p:spPr>
        <p:txBody>
          <a:bodyPr/>
          <a:lstStyle/>
          <a:p>
            <a:pPr/>
          </a:p>
        </p:txBody>
      </p:sp>
      <p:grpSp>
        <p:nvGrpSpPr>
          <p:cNvPr id="1546" name="Group"/>
          <p:cNvGrpSpPr/>
          <p:nvPr/>
        </p:nvGrpSpPr>
        <p:grpSpPr>
          <a:xfrm>
            <a:off x="16006719" y="4760409"/>
            <a:ext cx="3889284" cy="520701"/>
            <a:chOff x="0" y="0"/>
            <a:chExt cx="3889283" cy="520700"/>
          </a:xfrm>
        </p:grpSpPr>
        <p:sp>
          <p:nvSpPr>
            <p:cNvPr id="1544" name="info_currencies()"/>
            <p:cNvSpPr txBox="1"/>
            <p:nvPr/>
          </p:nvSpPr>
          <p:spPr>
            <a:xfrm>
              <a:off x="536483" y="0"/>
              <a:ext cx="3352801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b">
              <a:normAutofit fontScale="100000" lnSpcReduction="0"/>
            </a:bodyPr>
            <a:lstStyle>
              <a:lvl1pPr defTabSz="457200">
                <a:defRPr b="0" cap="none" spc="0" sz="2500">
                  <a:solidFill>
                    <a:srgbClr val="2E2D2E"/>
                  </a:solidFill>
                  <a:latin typeface="IBM Plex Mono"/>
                  <a:ea typeface="IBM Plex Mono"/>
                  <a:cs typeface="IBM Plex Mono"/>
                  <a:sym typeface="IBM Plex Mono"/>
                </a:defRPr>
              </a:lvl1pPr>
            </a:lstStyle>
            <a:p>
              <a:pPr/>
              <a:r>
                <a:t>info_currencies()</a:t>
              </a:r>
            </a:p>
          </p:txBody>
        </p:sp>
        <p:sp>
          <p:nvSpPr>
            <p:cNvPr id="1545" name="try"/>
            <p:cNvSpPr txBox="1"/>
            <p:nvPr/>
          </p:nvSpPr>
          <p:spPr>
            <a:xfrm>
              <a:off x="0" y="11785"/>
              <a:ext cx="540536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b">
              <a:normAutofit fontScale="100000" lnSpcReduction="0"/>
            </a:bodyPr>
            <a:lstStyle>
              <a:lvl1pPr defTabSz="457200">
                <a:defRPr b="0" cap="none" spc="156" sz="2600">
                  <a:solidFill>
                    <a:srgbClr val="2E2D2E"/>
                  </a:solidFill>
                </a:defRPr>
              </a:lvl1pPr>
            </a:lstStyle>
            <a:p>
              <a:pPr/>
              <a:r>
                <a:t>try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Rectangle"/>
          <p:cNvSpPr/>
          <p:nvPr/>
        </p:nvSpPr>
        <p:spPr>
          <a:xfrm>
            <a:off x="24690057" y="-1442418"/>
            <a:ext cx="34244292" cy="143413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50" name="The Formatting Functions"/>
          <p:cNvSpPr txBox="1"/>
          <p:nvPr/>
        </p:nvSpPr>
        <p:spPr>
          <a:xfrm>
            <a:off x="8529002" y="774699"/>
            <a:ext cx="732599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The Formatting Functions</a:t>
            </a:r>
          </a:p>
        </p:txBody>
      </p:sp>
      <p:sp>
        <p:nvSpPr>
          <p:cNvPr id="1551" name="Format Data"/>
          <p:cNvSpPr txBox="1"/>
          <p:nvPr/>
        </p:nvSpPr>
        <p:spPr>
          <a:xfrm>
            <a:off x="1654294" y="2255546"/>
            <a:ext cx="2107541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88" sz="4400">
                <a:solidFill>
                  <a:srgbClr val="53585F"/>
                </a:solidFill>
              </a:defRPr>
            </a:lvl1pPr>
          </a:lstStyle>
          <a:p>
            <a:pPr/>
            <a:r>
              <a:t>Format Data</a:t>
            </a:r>
          </a:p>
        </p:txBody>
      </p:sp>
      <p:sp>
        <p:nvSpPr>
          <p:cNvPr id="1552" name="fmt_number()  fmt_scientific()  fmt_percent()  fmt_currency()  fmt_date()  fmt_time()  fmt_datetime()  fmt_markdown()  fmt_passthrough()  fmt_missing()  fmt()  text_transform()  data_color()"/>
          <p:cNvSpPr txBox="1"/>
          <p:nvPr/>
        </p:nvSpPr>
        <p:spPr>
          <a:xfrm>
            <a:off x="-10342550" y="3595196"/>
            <a:ext cx="5310169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457200">
              <a:defRPr b="0" cap="none" spc="0" sz="32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fmt_number()  fmt_scientific()  fmt_percent()  fmt_currency()  fmt_date()  fmt_time()  fmt_datetime()  fmt_markdown()  fmt_passthrough()  fmt_missing()  fmt()  text_transform()  data_color()</a:t>
            </a:r>
          </a:p>
        </p:txBody>
      </p:sp>
      <p:sp>
        <p:nvSpPr>
          <p:cNvPr id="1553" name="exibble %&gt;% gt() %&gt;% fmt_date(date, date_style = 2)"/>
          <p:cNvSpPr txBox="1"/>
          <p:nvPr/>
        </p:nvSpPr>
        <p:spPr>
          <a:xfrm>
            <a:off x="4876800" y="5397499"/>
            <a:ext cx="14384414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defTabSz="457200">
              <a:defRPr b="0" cap="none" spc="-48" sz="24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exibble %&gt;% gt() %&gt;% fmt_date(date, date_style = </a:t>
            </a:r>
            <a:r>
              <a:rPr>
                <a:solidFill>
                  <a:schemeClr val="accent1"/>
                </a:solidFill>
              </a:rPr>
              <a:t>2</a:t>
            </a:r>
            <a:r>
              <a:t>)</a:t>
            </a:r>
          </a:p>
        </p:txBody>
      </p:sp>
      <p:sp>
        <p:nvSpPr>
          <p:cNvPr id="1554" name="Line"/>
          <p:cNvSpPr/>
          <p:nvPr/>
        </p:nvSpPr>
        <p:spPr>
          <a:xfrm>
            <a:off x="4810224" y="3375474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55" name="Line"/>
          <p:cNvSpPr/>
          <p:nvPr/>
        </p:nvSpPr>
        <p:spPr>
          <a:xfrm>
            <a:off x="4810224" y="4605651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56" name="CODE"/>
          <p:cNvSpPr txBox="1"/>
          <p:nvPr/>
        </p:nvSpPr>
        <p:spPr>
          <a:xfrm>
            <a:off x="4843520" y="4648226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50" sz="2500">
                <a:solidFill>
                  <a:srgbClr val="A6AAA9"/>
                </a:solidFill>
              </a:defRPr>
            </a:lvl1pPr>
          </a:lstStyle>
          <a:p>
            <a:pPr/>
            <a:r>
              <a:t>CODE</a:t>
            </a:r>
          </a:p>
        </p:txBody>
      </p:sp>
      <p:sp>
        <p:nvSpPr>
          <p:cNvPr id="1557" name="Line"/>
          <p:cNvSpPr/>
          <p:nvPr/>
        </p:nvSpPr>
        <p:spPr>
          <a:xfrm>
            <a:off x="4810224" y="6403578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58" name="TABLE"/>
          <p:cNvSpPr txBox="1"/>
          <p:nvPr/>
        </p:nvSpPr>
        <p:spPr>
          <a:xfrm>
            <a:off x="4843520" y="6462618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50" sz="2500">
                <a:solidFill>
                  <a:srgbClr val="A6AAA9"/>
                </a:solidFill>
              </a:defRPr>
            </a:lvl1pPr>
          </a:lstStyle>
          <a:p>
            <a:pPr/>
            <a:r>
              <a:t>TABLE</a:t>
            </a:r>
          </a:p>
        </p:txBody>
      </p:sp>
      <p:sp>
        <p:nvSpPr>
          <p:cNvPr id="1559" name="Line"/>
          <p:cNvSpPr/>
          <p:nvPr/>
        </p:nvSpPr>
        <p:spPr>
          <a:xfrm>
            <a:off x="4810224" y="12654853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1564" name="Group"/>
          <p:cNvGrpSpPr/>
          <p:nvPr/>
        </p:nvGrpSpPr>
        <p:grpSpPr>
          <a:xfrm>
            <a:off x="-189726" y="3488363"/>
            <a:ext cx="5122382" cy="915302"/>
            <a:chOff x="0" y="0"/>
            <a:chExt cx="5122380" cy="915301"/>
          </a:xfrm>
        </p:grpSpPr>
        <p:sp>
          <p:nvSpPr>
            <p:cNvPr id="1560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563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561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562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</p:grpSp>
      <p:grpSp>
        <p:nvGrpSpPr>
          <p:cNvPr id="1569" name="Group"/>
          <p:cNvGrpSpPr/>
          <p:nvPr/>
        </p:nvGrpSpPr>
        <p:grpSpPr>
          <a:xfrm rot="10800000">
            <a:off x="19305850" y="3480446"/>
            <a:ext cx="5122382" cy="915302"/>
            <a:chOff x="0" y="0"/>
            <a:chExt cx="5122380" cy="915301"/>
          </a:xfrm>
        </p:grpSpPr>
        <p:sp>
          <p:nvSpPr>
            <p:cNvPr id="1565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568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566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567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</p:grpSp>
      <p:pic>
        <p:nvPicPr>
          <p:cNvPr id="1570" name="fmt_currency.png" descr="fmt_currenc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484878" y="7152926"/>
            <a:ext cx="13151093" cy="5048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1" name="fmt_date.png" descr="fmt_d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87608" y="7142046"/>
            <a:ext cx="13208784" cy="5105141"/>
          </a:xfrm>
          <a:prstGeom prst="rect">
            <a:avLst/>
          </a:prstGeom>
          <a:ln w="12700">
            <a:miter lim="400000"/>
          </a:ln>
        </p:spPr>
      </p:pic>
      <p:sp>
        <p:nvSpPr>
          <p:cNvPr id="1572" name="Rounded Rectangle"/>
          <p:cNvSpPr/>
          <p:nvPr/>
        </p:nvSpPr>
        <p:spPr>
          <a:xfrm>
            <a:off x="9295387" y="7004259"/>
            <a:ext cx="3182922" cy="5297276"/>
          </a:xfrm>
          <a:prstGeom prst="roundRect">
            <a:avLst>
              <a:gd name="adj" fmla="val 2815"/>
            </a:avLst>
          </a:prstGeom>
          <a:ln w="38100">
            <a:solidFill>
              <a:srgbClr val="4E76D0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73" name="Line"/>
          <p:cNvSpPr/>
          <p:nvPr/>
        </p:nvSpPr>
        <p:spPr>
          <a:xfrm>
            <a:off x="5007793" y="4246230"/>
            <a:ext cx="2442674" cy="1"/>
          </a:xfrm>
          <a:prstGeom prst="line">
            <a:avLst/>
          </a:prstGeom>
          <a:ln w="38100">
            <a:solidFill>
              <a:srgbClr val="4E76D0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74" name="Rectangle"/>
          <p:cNvSpPr/>
          <p:nvPr/>
        </p:nvSpPr>
        <p:spPr>
          <a:xfrm>
            <a:off x="9910678" y="2350796"/>
            <a:ext cx="442867" cy="584201"/>
          </a:xfrm>
          <a:prstGeom prst="rect">
            <a:avLst/>
          </a:prstGeom>
          <a:solidFill>
            <a:srgbClr val="F7CB9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75" name="Rounded Rectangle"/>
          <p:cNvSpPr/>
          <p:nvPr/>
        </p:nvSpPr>
        <p:spPr>
          <a:xfrm>
            <a:off x="6657633" y="15242632"/>
            <a:ext cx="1432877" cy="353449"/>
          </a:xfrm>
          <a:prstGeom prst="roundRect">
            <a:avLst>
              <a:gd name="adj" fmla="val 25347"/>
            </a:avLst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76" name="Rounded Rectangle"/>
          <p:cNvSpPr/>
          <p:nvPr/>
        </p:nvSpPr>
        <p:spPr>
          <a:xfrm>
            <a:off x="11643142" y="15242632"/>
            <a:ext cx="719780" cy="353449"/>
          </a:xfrm>
          <a:prstGeom prst="roundRect">
            <a:avLst>
              <a:gd name="adj" fmla="val 25347"/>
            </a:avLst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77" name="Rounded Rectangle"/>
          <p:cNvSpPr/>
          <p:nvPr/>
        </p:nvSpPr>
        <p:spPr>
          <a:xfrm>
            <a:off x="10173194" y="15789169"/>
            <a:ext cx="1499329" cy="353449"/>
          </a:xfrm>
          <a:prstGeom prst="roundRect">
            <a:avLst>
              <a:gd name="adj" fmla="val 25347"/>
            </a:avLst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78" name="Rounded Rectangle"/>
          <p:cNvSpPr/>
          <p:nvPr/>
        </p:nvSpPr>
        <p:spPr>
          <a:xfrm>
            <a:off x="14753271" y="15789169"/>
            <a:ext cx="1448578" cy="353449"/>
          </a:xfrm>
          <a:prstGeom prst="roundRect">
            <a:avLst>
              <a:gd name="adj" fmla="val 25347"/>
            </a:avLst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79" name="Rounded Rectangle"/>
          <p:cNvSpPr/>
          <p:nvPr/>
        </p:nvSpPr>
        <p:spPr>
          <a:xfrm>
            <a:off x="12471317" y="16308638"/>
            <a:ext cx="2208724" cy="353449"/>
          </a:xfrm>
          <a:prstGeom prst="roundRect">
            <a:avLst>
              <a:gd name="adj" fmla="val 25347"/>
            </a:avLst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80" name="Rounded Rectangle"/>
          <p:cNvSpPr/>
          <p:nvPr/>
        </p:nvSpPr>
        <p:spPr>
          <a:xfrm>
            <a:off x="8070311" y="14706493"/>
            <a:ext cx="1394814" cy="353449"/>
          </a:xfrm>
          <a:prstGeom prst="roundRect">
            <a:avLst>
              <a:gd name="adj" fmla="val 25347"/>
            </a:avLst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85" name="Connection Line"/>
          <p:cNvSpPr/>
          <p:nvPr/>
        </p:nvSpPr>
        <p:spPr>
          <a:xfrm>
            <a:off x="13686643" y="5036385"/>
            <a:ext cx="811976" cy="399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65" fill="norm" stroke="1" extrusionOk="0">
                <a:moveTo>
                  <a:pt x="0" y="20865"/>
                </a:moveTo>
                <a:cubicBezTo>
                  <a:pt x="1622" y="6200"/>
                  <a:pt x="8822" y="-735"/>
                  <a:pt x="21600" y="61"/>
                </a:cubicBezTo>
              </a:path>
            </a:pathLst>
          </a:custGeom>
          <a:ln w="25400">
            <a:solidFill>
              <a:srgbClr val="53585F"/>
            </a:solidFill>
            <a:miter lim="400000"/>
            <a:tailEnd type="stealth"/>
          </a:ln>
        </p:spPr>
        <p:txBody>
          <a:bodyPr/>
          <a:lstStyle/>
          <a:p>
            <a:pPr/>
          </a:p>
        </p:txBody>
      </p:sp>
      <p:grpSp>
        <p:nvGrpSpPr>
          <p:cNvPr id="1584" name="Group"/>
          <p:cNvGrpSpPr/>
          <p:nvPr/>
        </p:nvGrpSpPr>
        <p:grpSpPr>
          <a:xfrm>
            <a:off x="14567743" y="4760409"/>
            <a:ext cx="3889284" cy="520701"/>
            <a:chOff x="0" y="0"/>
            <a:chExt cx="3889283" cy="520700"/>
          </a:xfrm>
        </p:grpSpPr>
        <p:sp>
          <p:nvSpPr>
            <p:cNvPr id="1582" name="info_date_style()"/>
            <p:cNvSpPr txBox="1"/>
            <p:nvPr/>
          </p:nvSpPr>
          <p:spPr>
            <a:xfrm>
              <a:off x="536483" y="0"/>
              <a:ext cx="3352801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b">
              <a:normAutofit fontScale="100000" lnSpcReduction="0"/>
            </a:bodyPr>
            <a:lstStyle>
              <a:lvl1pPr defTabSz="457200">
                <a:defRPr b="0" cap="none" spc="0" sz="2500">
                  <a:solidFill>
                    <a:srgbClr val="2E2D2E"/>
                  </a:solidFill>
                  <a:latin typeface="IBM Plex Mono"/>
                  <a:ea typeface="IBM Plex Mono"/>
                  <a:cs typeface="IBM Plex Mono"/>
                  <a:sym typeface="IBM Plex Mono"/>
                </a:defRPr>
              </a:lvl1pPr>
            </a:lstStyle>
            <a:p>
              <a:pPr/>
              <a:r>
                <a:t>info_date_style()</a:t>
              </a:r>
            </a:p>
          </p:txBody>
        </p:sp>
        <p:sp>
          <p:nvSpPr>
            <p:cNvPr id="1583" name="try"/>
            <p:cNvSpPr txBox="1"/>
            <p:nvPr/>
          </p:nvSpPr>
          <p:spPr>
            <a:xfrm>
              <a:off x="0" y="11785"/>
              <a:ext cx="540536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b">
              <a:normAutofit fontScale="100000" lnSpcReduction="0"/>
            </a:bodyPr>
            <a:lstStyle>
              <a:lvl1pPr defTabSz="457200">
                <a:defRPr b="0" cap="none" spc="156" sz="2600">
                  <a:solidFill>
                    <a:srgbClr val="2E2D2E"/>
                  </a:solidFill>
                </a:defRPr>
              </a:lvl1pPr>
            </a:lstStyle>
            <a:p>
              <a:pPr/>
              <a:r>
                <a:t>try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Rectangle"/>
          <p:cNvSpPr/>
          <p:nvPr/>
        </p:nvSpPr>
        <p:spPr>
          <a:xfrm>
            <a:off x="24690057" y="-1442418"/>
            <a:ext cx="34244292" cy="143413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88" name="The Formatting Functions"/>
          <p:cNvSpPr txBox="1"/>
          <p:nvPr/>
        </p:nvSpPr>
        <p:spPr>
          <a:xfrm>
            <a:off x="8529002" y="774699"/>
            <a:ext cx="732599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The Formatting Functions</a:t>
            </a:r>
          </a:p>
        </p:txBody>
      </p:sp>
      <p:sp>
        <p:nvSpPr>
          <p:cNvPr id="1589" name="Format Data"/>
          <p:cNvSpPr txBox="1"/>
          <p:nvPr/>
        </p:nvSpPr>
        <p:spPr>
          <a:xfrm>
            <a:off x="1654294" y="2255546"/>
            <a:ext cx="2107541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88" sz="4400">
                <a:solidFill>
                  <a:srgbClr val="53585F"/>
                </a:solidFill>
              </a:defRPr>
            </a:lvl1pPr>
          </a:lstStyle>
          <a:p>
            <a:pPr/>
            <a:r>
              <a:t>Format Data</a:t>
            </a:r>
          </a:p>
        </p:txBody>
      </p:sp>
      <p:sp>
        <p:nvSpPr>
          <p:cNvPr id="1590" name="fmt_number()  fmt_scientific()  fmt_percent()  fmt_currency()  fmt_date()  fmt_time()  fmt_datetime()  fmt_markdown()  fmt_passthrough()  fmt_missing()  fmt()  text_transform()  data_color()"/>
          <p:cNvSpPr txBox="1"/>
          <p:nvPr/>
        </p:nvSpPr>
        <p:spPr>
          <a:xfrm>
            <a:off x="-28679065" y="3595196"/>
            <a:ext cx="53101689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457200">
              <a:defRPr b="0" cap="none" spc="0" sz="32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fmt_number()  fmt_scientific()  fmt_percent()  fmt_currency()  fmt_date()  fmt_time()  fmt_datetime()  fmt_markdown()  fmt_passthrough()  fmt_missing()  fmt()  text_transform()  data_color()</a:t>
            </a:r>
          </a:p>
        </p:txBody>
      </p:sp>
      <p:sp>
        <p:nvSpPr>
          <p:cNvPr id="1591" name="exibble %&gt;% gt() %&gt;% fmt_missing(columns = everything())"/>
          <p:cNvSpPr txBox="1"/>
          <p:nvPr/>
        </p:nvSpPr>
        <p:spPr>
          <a:xfrm>
            <a:off x="4876800" y="5402883"/>
            <a:ext cx="14384414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457200">
              <a:defRPr b="0" cap="none" spc="-48" sz="24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exibble %&gt;% gt() %&gt;% fmt_missing(columns = everything())</a:t>
            </a:r>
          </a:p>
        </p:txBody>
      </p:sp>
      <p:sp>
        <p:nvSpPr>
          <p:cNvPr id="1592" name="Line"/>
          <p:cNvSpPr/>
          <p:nvPr/>
        </p:nvSpPr>
        <p:spPr>
          <a:xfrm>
            <a:off x="4810224" y="3375474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93" name="Line"/>
          <p:cNvSpPr/>
          <p:nvPr/>
        </p:nvSpPr>
        <p:spPr>
          <a:xfrm>
            <a:off x="4810224" y="4605651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94" name="CODE"/>
          <p:cNvSpPr txBox="1"/>
          <p:nvPr/>
        </p:nvSpPr>
        <p:spPr>
          <a:xfrm>
            <a:off x="4843520" y="4648226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50" sz="2500">
                <a:solidFill>
                  <a:srgbClr val="A6AAA9"/>
                </a:solidFill>
              </a:defRPr>
            </a:lvl1pPr>
          </a:lstStyle>
          <a:p>
            <a:pPr/>
            <a:r>
              <a:t>CODE</a:t>
            </a:r>
          </a:p>
        </p:txBody>
      </p:sp>
      <p:sp>
        <p:nvSpPr>
          <p:cNvPr id="1595" name="Line"/>
          <p:cNvSpPr/>
          <p:nvPr/>
        </p:nvSpPr>
        <p:spPr>
          <a:xfrm>
            <a:off x="4810224" y="6403578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96" name="TABLE"/>
          <p:cNvSpPr txBox="1"/>
          <p:nvPr/>
        </p:nvSpPr>
        <p:spPr>
          <a:xfrm>
            <a:off x="4843520" y="6462618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50" sz="2500">
                <a:solidFill>
                  <a:srgbClr val="A6AAA9"/>
                </a:solidFill>
              </a:defRPr>
            </a:lvl1pPr>
          </a:lstStyle>
          <a:p>
            <a:pPr/>
            <a:r>
              <a:t>TABLE</a:t>
            </a:r>
          </a:p>
        </p:txBody>
      </p:sp>
      <p:sp>
        <p:nvSpPr>
          <p:cNvPr id="1597" name="Line"/>
          <p:cNvSpPr/>
          <p:nvPr/>
        </p:nvSpPr>
        <p:spPr>
          <a:xfrm>
            <a:off x="4810224" y="12654853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1602" name="Group"/>
          <p:cNvGrpSpPr/>
          <p:nvPr/>
        </p:nvGrpSpPr>
        <p:grpSpPr>
          <a:xfrm>
            <a:off x="-189726" y="3488363"/>
            <a:ext cx="5122382" cy="915302"/>
            <a:chOff x="0" y="0"/>
            <a:chExt cx="5122380" cy="915301"/>
          </a:xfrm>
        </p:grpSpPr>
        <p:sp>
          <p:nvSpPr>
            <p:cNvPr id="1598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601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599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600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</p:grpSp>
      <p:grpSp>
        <p:nvGrpSpPr>
          <p:cNvPr id="1607" name="Group"/>
          <p:cNvGrpSpPr/>
          <p:nvPr/>
        </p:nvGrpSpPr>
        <p:grpSpPr>
          <a:xfrm rot="10800000">
            <a:off x="19305850" y="3480446"/>
            <a:ext cx="5122382" cy="915302"/>
            <a:chOff x="0" y="0"/>
            <a:chExt cx="5122380" cy="915301"/>
          </a:xfrm>
        </p:grpSpPr>
        <p:sp>
          <p:nvSpPr>
            <p:cNvPr id="1603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606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604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605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</p:grpSp>
      <p:pic>
        <p:nvPicPr>
          <p:cNvPr id="1608" name="fmt_date.png" descr="fmt_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363386" y="7142046"/>
            <a:ext cx="13208784" cy="51051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9" name="fmt_missing.png" descr="fmt_missin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01615" y="7134303"/>
            <a:ext cx="13180770" cy="5090823"/>
          </a:xfrm>
          <a:prstGeom prst="rect">
            <a:avLst/>
          </a:prstGeom>
          <a:ln w="12700">
            <a:miter lim="400000"/>
          </a:ln>
        </p:spPr>
      </p:pic>
      <p:sp>
        <p:nvSpPr>
          <p:cNvPr id="1610" name="Rounded Rectangle"/>
          <p:cNvSpPr/>
          <p:nvPr/>
        </p:nvSpPr>
        <p:spPr>
          <a:xfrm>
            <a:off x="6657633" y="10531409"/>
            <a:ext cx="1432877" cy="353449"/>
          </a:xfrm>
          <a:prstGeom prst="roundRect">
            <a:avLst>
              <a:gd name="adj" fmla="val 25347"/>
            </a:avLst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11" name="Rounded Rectangle"/>
          <p:cNvSpPr/>
          <p:nvPr/>
        </p:nvSpPr>
        <p:spPr>
          <a:xfrm>
            <a:off x="11643142" y="10531409"/>
            <a:ext cx="719780" cy="353449"/>
          </a:xfrm>
          <a:prstGeom prst="roundRect">
            <a:avLst>
              <a:gd name="adj" fmla="val 25347"/>
            </a:avLst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12" name="Rounded Rectangle"/>
          <p:cNvSpPr/>
          <p:nvPr/>
        </p:nvSpPr>
        <p:spPr>
          <a:xfrm>
            <a:off x="10173194" y="11077946"/>
            <a:ext cx="1499329" cy="353449"/>
          </a:xfrm>
          <a:prstGeom prst="roundRect">
            <a:avLst>
              <a:gd name="adj" fmla="val 25347"/>
            </a:avLst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13" name="Rounded Rectangle"/>
          <p:cNvSpPr/>
          <p:nvPr/>
        </p:nvSpPr>
        <p:spPr>
          <a:xfrm>
            <a:off x="14753271" y="11077946"/>
            <a:ext cx="1448578" cy="353449"/>
          </a:xfrm>
          <a:prstGeom prst="roundRect">
            <a:avLst>
              <a:gd name="adj" fmla="val 25347"/>
            </a:avLst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14" name="Rounded Rectangle"/>
          <p:cNvSpPr/>
          <p:nvPr/>
        </p:nvSpPr>
        <p:spPr>
          <a:xfrm>
            <a:off x="12471317" y="11597416"/>
            <a:ext cx="2208724" cy="353449"/>
          </a:xfrm>
          <a:prstGeom prst="roundRect">
            <a:avLst>
              <a:gd name="adj" fmla="val 25347"/>
            </a:avLst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15" name="Rounded Rectangle"/>
          <p:cNvSpPr/>
          <p:nvPr/>
        </p:nvSpPr>
        <p:spPr>
          <a:xfrm>
            <a:off x="8070311" y="9995269"/>
            <a:ext cx="1394814" cy="353449"/>
          </a:xfrm>
          <a:prstGeom prst="roundRect">
            <a:avLst>
              <a:gd name="adj" fmla="val 25347"/>
            </a:avLst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16" name="Line"/>
          <p:cNvSpPr/>
          <p:nvPr/>
        </p:nvSpPr>
        <p:spPr>
          <a:xfrm>
            <a:off x="4980563" y="4246230"/>
            <a:ext cx="3163042" cy="1"/>
          </a:xfrm>
          <a:prstGeom prst="line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17" name="Rectangle"/>
          <p:cNvSpPr/>
          <p:nvPr/>
        </p:nvSpPr>
        <p:spPr>
          <a:xfrm>
            <a:off x="9910678" y="2350796"/>
            <a:ext cx="442867" cy="584201"/>
          </a:xfrm>
          <a:prstGeom prst="rect">
            <a:avLst/>
          </a:prstGeom>
          <a:solidFill>
            <a:srgbClr val="F7CB9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18" name="Rounded Rectangle"/>
          <p:cNvSpPr/>
          <p:nvPr/>
        </p:nvSpPr>
        <p:spPr>
          <a:xfrm>
            <a:off x="-2451140" y="7004259"/>
            <a:ext cx="2126033" cy="5297276"/>
          </a:xfrm>
          <a:prstGeom prst="roundRect">
            <a:avLst>
              <a:gd name="adj" fmla="val 4214"/>
            </a:avLst>
          </a:prstGeom>
          <a:ln w="38100">
            <a:solidFill>
              <a:srgbClr val="0F42F3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19" name="How to Do Modifications on Entire Columns"/>
          <p:cNvSpPr txBox="1"/>
          <p:nvPr/>
        </p:nvSpPr>
        <p:spPr>
          <a:xfrm>
            <a:off x="6000432" y="-1051725"/>
            <a:ext cx="1238313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How to Do Modifications on Entire Columns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Rectangle"/>
          <p:cNvSpPr/>
          <p:nvPr/>
        </p:nvSpPr>
        <p:spPr>
          <a:xfrm>
            <a:off x="24690057" y="-1442418"/>
            <a:ext cx="34244292" cy="143413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22" name="How to Do Modifications on Entire Columns"/>
          <p:cNvSpPr txBox="1"/>
          <p:nvPr/>
        </p:nvSpPr>
        <p:spPr>
          <a:xfrm>
            <a:off x="6000432" y="774699"/>
            <a:ext cx="1238313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How to Do Modifications on Entire Columns</a:t>
            </a:r>
          </a:p>
        </p:txBody>
      </p:sp>
      <p:sp>
        <p:nvSpPr>
          <p:cNvPr id="1623" name="Modify Columns"/>
          <p:cNvSpPr txBox="1"/>
          <p:nvPr/>
        </p:nvSpPr>
        <p:spPr>
          <a:xfrm>
            <a:off x="1654294" y="2255546"/>
            <a:ext cx="2107541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88" sz="4400">
                <a:solidFill>
                  <a:srgbClr val="53585F"/>
                </a:solidFill>
              </a:defRPr>
            </a:lvl1pPr>
          </a:lstStyle>
          <a:p>
            <a:pPr/>
            <a:r>
              <a:t>Modify Columns</a:t>
            </a:r>
          </a:p>
        </p:txBody>
      </p:sp>
      <p:sp>
        <p:nvSpPr>
          <p:cNvPr id="1624" name="cols_align()  cols_width()  cols_label()  cols_move_to_start()  cols_move_to_end()  cols_move()  cols_hide()  cols_merge_range()  cols_merge_uncert()  cols_merge()"/>
          <p:cNvSpPr txBox="1"/>
          <p:nvPr/>
        </p:nvSpPr>
        <p:spPr>
          <a:xfrm>
            <a:off x="4915191" y="3595196"/>
            <a:ext cx="5310169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457200">
              <a:defRPr b="0" cap="none" spc="0" sz="32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cols_align()  cols_width()  cols_label()  cols_move_to_start()  cols_move_to_end()  cols_move()  cols_hide()  cols_merge_range()  cols_merge_uncert()  cols_merge()</a:t>
            </a:r>
          </a:p>
        </p:txBody>
      </p:sp>
      <p:sp>
        <p:nvSpPr>
          <p:cNvPr id="1625" name="exibble %&gt;% gt() %&gt;% cols_align(c(char, fctr), align = &quot;right&quot;)"/>
          <p:cNvSpPr txBox="1"/>
          <p:nvPr/>
        </p:nvSpPr>
        <p:spPr>
          <a:xfrm>
            <a:off x="4876800" y="5397499"/>
            <a:ext cx="14891854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defTabSz="457200">
              <a:defRPr b="0" cap="none" spc="-48" sz="24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exibble %&gt;% gt() %&gt;% cols_align(c(char, fctr), align = </a:t>
            </a:r>
            <a:r>
              <a:rPr>
                <a:solidFill>
                  <a:schemeClr val="accent2"/>
                </a:solidFill>
              </a:rPr>
              <a:t>"right"</a:t>
            </a:r>
            <a:r>
              <a:t>)</a:t>
            </a:r>
          </a:p>
        </p:txBody>
      </p:sp>
      <p:sp>
        <p:nvSpPr>
          <p:cNvPr id="1626" name="Line"/>
          <p:cNvSpPr/>
          <p:nvPr/>
        </p:nvSpPr>
        <p:spPr>
          <a:xfrm>
            <a:off x="4810224" y="3375474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27" name="Line"/>
          <p:cNvSpPr/>
          <p:nvPr/>
        </p:nvSpPr>
        <p:spPr>
          <a:xfrm>
            <a:off x="4810224" y="4605651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28" name="CODE"/>
          <p:cNvSpPr txBox="1"/>
          <p:nvPr/>
        </p:nvSpPr>
        <p:spPr>
          <a:xfrm>
            <a:off x="4843520" y="4648226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50" sz="2500">
                <a:solidFill>
                  <a:srgbClr val="A6AAA9"/>
                </a:solidFill>
              </a:defRPr>
            </a:lvl1pPr>
          </a:lstStyle>
          <a:p>
            <a:pPr/>
            <a:r>
              <a:t>CODE</a:t>
            </a:r>
          </a:p>
        </p:txBody>
      </p:sp>
      <p:sp>
        <p:nvSpPr>
          <p:cNvPr id="1629" name="Line"/>
          <p:cNvSpPr/>
          <p:nvPr/>
        </p:nvSpPr>
        <p:spPr>
          <a:xfrm>
            <a:off x="4810224" y="6403578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30" name="TABLE"/>
          <p:cNvSpPr txBox="1"/>
          <p:nvPr/>
        </p:nvSpPr>
        <p:spPr>
          <a:xfrm>
            <a:off x="4843520" y="6462618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50" sz="2500">
                <a:solidFill>
                  <a:srgbClr val="A6AAA9"/>
                </a:solidFill>
              </a:defRPr>
            </a:lvl1pPr>
          </a:lstStyle>
          <a:p>
            <a:pPr/>
            <a:r>
              <a:t>TABLE</a:t>
            </a:r>
          </a:p>
        </p:txBody>
      </p:sp>
      <p:sp>
        <p:nvSpPr>
          <p:cNvPr id="1631" name="Line"/>
          <p:cNvSpPr/>
          <p:nvPr/>
        </p:nvSpPr>
        <p:spPr>
          <a:xfrm>
            <a:off x="4810224" y="12654853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1636" name="Group"/>
          <p:cNvGrpSpPr/>
          <p:nvPr/>
        </p:nvGrpSpPr>
        <p:grpSpPr>
          <a:xfrm>
            <a:off x="-189726" y="3488363"/>
            <a:ext cx="5122382" cy="915302"/>
            <a:chOff x="0" y="0"/>
            <a:chExt cx="5122380" cy="915301"/>
          </a:xfrm>
        </p:grpSpPr>
        <p:sp>
          <p:nvSpPr>
            <p:cNvPr id="1632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635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633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634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</p:grpSp>
      <p:grpSp>
        <p:nvGrpSpPr>
          <p:cNvPr id="1641" name="Group"/>
          <p:cNvGrpSpPr/>
          <p:nvPr/>
        </p:nvGrpSpPr>
        <p:grpSpPr>
          <a:xfrm rot="10800000">
            <a:off x="19305850" y="3480446"/>
            <a:ext cx="5122382" cy="915302"/>
            <a:chOff x="0" y="0"/>
            <a:chExt cx="5122380" cy="915301"/>
          </a:xfrm>
        </p:grpSpPr>
        <p:sp>
          <p:nvSpPr>
            <p:cNvPr id="1637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640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638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639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</p:grpSp>
      <p:sp>
        <p:nvSpPr>
          <p:cNvPr id="1642" name="Line"/>
          <p:cNvSpPr/>
          <p:nvPr/>
        </p:nvSpPr>
        <p:spPr>
          <a:xfrm>
            <a:off x="4959427" y="4246230"/>
            <a:ext cx="2896226" cy="1"/>
          </a:xfrm>
          <a:prstGeom prst="line">
            <a:avLst/>
          </a:prstGeom>
          <a:ln w="38100">
            <a:solidFill>
              <a:srgbClr val="0F42F3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pic>
        <p:nvPicPr>
          <p:cNvPr id="1643" name="cols_align.png" descr="cols_alig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30329" y="7160393"/>
            <a:ext cx="13123342" cy="5083955"/>
          </a:xfrm>
          <a:prstGeom prst="rect">
            <a:avLst/>
          </a:prstGeom>
          <a:ln w="12700">
            <a:miter lim="400000"/>
          </a:ln>
        </p:spPr>
      </p:pic>
      <p:sp>
        <p:nvSpPr>
          <p:cNvPr id="1644" name="Rounded Rectangle"/>
          <p:cNvSpPr/>
          <p:nvPr/>
        </p:nvSpPr>
        <p:spPr>
          <a:xfrm>
            <a:off x="8069378" y="7004259"/>
            <a:ext cx="2126033" cy="5297276"/>
          </a:xfrm>
          <a:prstGeom prst="roundRect">
            <a:avLst>
              <a:gd name="adj" fmla="val 4214"/>
            </a:avLst>
          </a:prstGeom>
          <a:ln w="38100">
            <a:solidFill>
              <a:srgbClr val="0F42F3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45" name="Line"/>
          <p:cNvSpPr/>
          <p:nvPr/>
        </p:nvSpPr>
        <p:spPr>
          <a:xfrm flipV="1">
            <a:off x="9285721" y="6932821"/>
            <a:ext cx="1" cy="5447705"/>
          </a:xfrm>
          <a:prstGeom prst="line">
            <a:avLst/>
          </a:prstGeom>
          <a:ln w="25400">
            <a:solidFill>
              <a:schemeClr val="accent5">
                <a:hueOff val="-444211"/>
                <a:satOff val="-14915"/>
                <a:lumOff val="22857"/>
                <a:alpha val="4030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46" name="Line"/>
          <p:cNvSpPr/>
          <p:nvPr/>
        </p:nvSpPr>
        <p:spPr>
          <a:xfrm flipV="1">
            <a:off x="10096155" y="6932821"/>
            <a:ext cx="1" cy="5447705"/>
          </a:xfrm>
          <a:prstGeom prst="line">
            <a:avLst/>
          </a:prstGeom>
          <a:ln w="25400">
            <a:solidFill>
              <a:schemeClr val="accent5">
                <a:hueOff val="-444211"/>
                <a:satOff val="-14915"/>
                <a:lumOff val="22857"/>
                <a:alpha val="4030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pic>
        <p:nvPicPr>
          <p:cNvPr id="1647" name="fmt_missing.png" descr="fmt_missin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3486827" y="7134303"/>
            <a:ext cx="13180770" cy="5090823"/>
          </a:xfrm>
          <a:prstGeom prst="rect">
            <a:avLst/>
          </a:prstGeom>
          <a:ln w="12700">
            <a:miter lim="400000"/>
          </a:ln>
        </p:spPr>
      </p:pic>
      <p:sp>
        <p:nvSpPr>
          <p:cNvPr id="1648" name="Rectangle"/>
          <p:cNvSpPr/>
          <p:nvPr/>
        </p:nvSpPr>
        <p:spPr>
          <a:xfrm>
            <a:off x="9318922" y="2350796"/>
            <a:ext cx="442867" cy="584201"/>
          </a:xfrm>
          <a:prstGeom prst="rect">
            <a:avLst/>
          </a:prstGeom>
          <a:solidFill>
            <a:srgbClr val="A9D69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49" name="Rounded Rectangle"/>
          <p:cNvSpPr/>
          <p:nvPr/>
        </p:nvSpPr>
        <p:spPr>
          <a:xfrm>
            <a:off x="6657633" y="15242632"/>
            <a:ext cx="1432877" cy="353449"/>
          </a:xfrm>
          <a:prstGeom prst="roundRect">
            <a:avLst>
              <a:gd name="adj" fmla="val 25347"/>
            </a:avLst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50" name="Rounded Rectangle"/>
          <p:cNvSpPr/>
          <p:nvPr/>
        </p:nvSpPr>
        <p:spPr>
          <a:xfrm>
            <a:off x="11643142" y="15242632"/>
            <a:ext cx="719780" cy="353449"/>
          </a:xfrm>
          <a:prstGeom prst="roundRect">
            <a:avLst>
              <a:gd name="adj" fmla="val 25347"/>
            </a:avLst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51" name="Rounded Rectangle"/>
          <p:cNvSpPr/>
          <p:nvPr/>
        </p:nvSpPr>
        <p:spPr>
          <a:xfrm>
            <a:off x="10173194" y="15789169"/>
            <a:ext cx="1499329" cy="353449"/>
          </a:xfrm>
          <a:prstGeom prst="roundRect">
            <a:avLst>
              <a:gd name="adj" fmla="val 25347"/>
            </a:avLst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52" name="Rounded Rectangle"/>
          <p:cNvSpPr/>
          <p:nvPr/>
        </p:nvSpPr>
        <p:spPr>
          <a:xfrm>
            <a:off x="14753271" y="15789169"/>
            <a:ext cx="1448578" cy="353449"/>
          </a:xfrm>
          <a:prstGeom prst="roundRect">
            <a:avLst>
              <a:gd name="adj" fmla="val 25347"/>
            </a:avLst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53" name="Rounded Rectangle"/>
          <p:cNvSpPr/>
          <p:nvPr/>
        </p:nvSpPr>
        <p:spPr>
          <a:xfrm>
            <a:off x="12471317" y="16308638"/>
            <a:ext cx="2208724" cy="353449"/>
          </a:xfrm>
          <a:prstGeom prst="roundRect">
            <a:avLst>
              <a:gd name="adj" fmla="val 25347"/>
            </a:avLst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54" name="Rounded Rectangle"/>
          <p:cNvSpPr/>
          <p:nvPr/>
        </p:nvSpPr>
        <p:spPr>
          <a:xfrm>
            <a:off x="8070311" y="14706493"/>
            <a:ext cx="1394814" cy="353449"/>
          </a:xfrm>
          <a:prstGeom prst="roundRect">
            <a:avLst>
              <a:gd name="adj" fmla="val 25347"/>
            </a:avLst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55" name="The Formatting Functions"/>
          <p:cNvSpPr txBox="1"/>
          <p:nvPr/>
        </p:nvSpPr>
        <p:spPr>
          <a:xfrm>
            <a:off x="8529002" y="-994905"/>
            <a:ext cx="732599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The Formatting Functions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Rectangle"/>
          <p:cNvSpPr/>
          <p:nvPr/>
        </p:nvSpPr>
        <p:spPr>
          <a:xfrm>
            <a:off x="24690057" y="-1442418"/>
            <a:ext cx="34244292" cy="143413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58" name="How to Do Modifications on Entire Columns"/>
          <p:cNvSpPr txBox="1"/>
          <p:nvPr/>
        </p:nvSpPr>
        <p:spPr>
          <a:xfrm>
            <a:off x="6000432" y="774699"/>
            <a:ext cx="1238313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How to Do Modifications on Entire Columns</a:t>
            </a:r>
          </a:p>
        </p:txBody>
      </p:sp>
      <p:sp>
        <p:nvSpPr>
          <p:cNvPr id="1659" name="Modify Columns"/>
          <p:cNvSpPr txBox="1"/>
          <p:nvPr/>
        </p:nvSpPr>
        <p:spPr>
          <a:xfrm>
            <a:off x="1654294" y="2255546"/>
            <a:ext cx="2107541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88" sz="4400">
                <a:solidFill>
                  <a:srgbClr val="53585F"/>
                </a:solidFill>
              </a:defRPr>
            </a:lvl1pPr>
          </a:lstStyle>
          <a:p>
            <a:pPr/>
            <a:r>
              <a:t>Modify Columns</a:t>
            </a:r>
          </a:p>
        </p:txBody>
      </p:sp>
      <p:sp>
        <p:nvSpPr>
          <p:cNvPr id="1660" name="cols_align()  cols_width()  cols_label()  cols_move_to_start()  cols_move_to_end()  cols_move()  cols_hide()  cols_merge_range()  cols_merge_uncert()  cols_merge()"/>
          <p:cNvSpPr txBox="1"/>
          <p:nvPr/>
        </p:nvSpPr>
        <p:spPr>
          <a:xfrm>
            <a:off x="-18767810" y="3595196"/>
            <a:ext cx="5310169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457200">
              <a:defRPr b="0" cap="none" spc="0" sz="32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cols_align()  cols_width()  cols_label()  cols_move_to_start()  cols_move_to_end()  cols_move()  cols_hide()  cols_merge_range()  cols_merge_uncert()  cols_merge()</a:t>
            </a:r>
          </a:p>
        </p:txBody>
      </p:sp>
      <p:sp>
        <p:nvSpPr>
          <p:cNvPr id="1661" name="exibble %&gt;% gt() %&gt;% cols_hide(matches(&quot;date|time&quot;))"/>
          <p:cNvSpPr txBox="1"/>
          <p:nvPr/>
        </p:nvSpPr>
        <p:spPr>
          <a:xfrm>
            <a:off x="4876800" y="5402883"/>
            <a:ext cx="14384414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defTabSz="457200">
              <a:defRPr b="0" cap="none" spc="-48" sz="24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exibble %&gt;% gt() %&gt;% cols_hide(matches(</a:t>
            </a:r>
            <a:r>
              <a:rPr>
                <a:solidFill>
                  <a:schemeClr val="accent2"/>
                </a:solidFill>
              </a:rPr>
              <a:t>"date|time"</a:t>
            </a:r>
            <a:r>
              <a:t>))</a:t>
            </a:r>
          </a:p>
        </p:txBody>
      </p:sp>
      <p:sp>
        <p:nvSpPr>
          <p:cNvPr id="1662" name="Line"/>
          <p:cNvSpPr/>
          <p:nvPr/>
        </p:nvSpPr>
        <p:spPr>
          <a:xfrm>
            <a:off x="4810224" y="3375474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63" name="Line"/>
          <p:cNvSpPr/>
          <p:nvPr/>
        </p:nvSpPr>
        <p:spPr>
          <a:xfrm>
            <a:off x="4810224" y="4605651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64" name="CODE"/>
          <p:cNvSpPr txBox="1"/>
          <p:nvPr/>
        </p:nvSpPr>
        <p:spPr>
          <a:xfrm>
            <a:off x="4843520" y="4648226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50" sz="2500">
                <a:solidFill>
                  <a:srgbClr val="A6AAA9"/>
                </a:solidFill>
              </a:defRPr>
            </a:lvl1pPr>
          </a:lstStyle>
          <a:p>
            <a:pPr/>
            <a:r>
              <a:t>CODE</a:t>
            </a:r>
          </a:p>
        </p:txBody>
      </p:sp>
      <p:sp>
        <p:nvSpPr>
          <p:cNvPr id="1665" name="Line"/>
          <p:cNvSpPr/>
          <p:nvPr/>
        </p:nvSpPr>
        <p:spPr>
          <a:xfrm>
            <a:off x="4810224" y="6403578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66" name="TABLE"/>
          <p:cNvSpPr txBox="1"/>
          <p:nvPr/>
        </p:nvSpPr>
        <p:spPr>
          <a:xfrm>
            <a:off x="4843520" y="6462618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50" sz="2500">
                <a:solidFill>
                  <a:srgbClr val="A6AAA9"/>
                </a:solidFill>
              </a:defRPr>
            </a:lvl1pPr>
          </a:lstStyle>
          <a:p>
            <a:pPr/>
            <a:r>
              <a:t>TABLE</a:t>
            </a:r>
          </a:p>
        </p:txBody>
      </p:sp>
      <p:sp>
        <p:nvSpPr>
          <p:cNvPr id="1667" name="Line"/>
          <p:cNvSpPr/>
          <p:nvPr/>
        </p:nvSpPr>
        <p:spPr>
          <a:xfrm>
            <a:off x="4810224" y="12654853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1672" name="Group"/>
          <p:cNvGrpSpPr/>
          <p:nvPr/>
        </p:nvGrpSpPr>
        <p:grpSpPr>
          <a:xfrm>
            <a:off x="-189726" y="3488363"/>
            <a:ext cx="5122382" cy="915302"/>
            <a:chOff x="0" y="0"/>
            <a:chExt cx="5122380" cy="915301"/>
          </a:xfrm>
        </p:grpSpPr>
        <p:sp>
          <p:nvSpPr>
            <p:cNvPr id="1668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671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669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670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</p:grpSp>
      <p:grpSp>
        <p:nvGrpSpPr>
          <p:cNvPr id="1677" name="Group"/>
          <p:cNvGrpSpPr/>
          <p:nvPr/>
        </p:nvGrpSpPr>
        <p:grpSpPr>
          <a:xfrm rot="10800000">
            <a:off x="19305850" y="3480446"/>
            <a:ext cx="5122382" cy="915302"/>
            <a:chOff x="0" y="0"/>
            <a:chExt cx="5122380" cy="915301"/>
          </a:xfrm>
        </p:grpSpPr>
        <p:sp>
          <p:nvSpPr>
            <p:cNvPr id="1673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676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674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675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</p:grpSp>
      <p:sp>
        <p:nvSpPr>
          <p:cNvPr id="1678" name="Line"/>
          <p:cNvSpPr/>
          <p:nvPr/>
        </p:nvSpPr>
        <p:spPr>
          <a:xfrm>
            <a:off x="4914042" y="4246230"/>
            <a:ext cx="2636826" cy="1"/>
          </a:xfrm>
          <a:prstGeom prst="line">
            <a:avLst/>
          </a:prstGeom>
          <a:ln w="38100">
            <a:solidFill>
              <a:srgbClr val="7A511D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pic>
        <p:nvPicPr>
          <p:cNvPr id="1679" name="cols_align.png" descr="cols_alig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367802" y="7160393"/>
            <a:ext cx="13123341" cy="50839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0" name="cols_hide.png" descr="cols_hid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7154" y="7140705"/>
            <a:ext cx="13069692" cy="5038549"/>
          </a:xfrm>
          <a:prstGeom prst="rect">
            <a:avLst/>
          </a:prstGeom>
          <a:ln w="12700">
            <a:miter lim="400000"/>
          </a:ln>
        </p:spPr>
      </p:pic>
      <p:sp>
        <p:nvSpPr>
          <p:cNvPr id="1681" name="Rounded Rectangle"/>
          <p:cNvSpPr/>
          <p:nvPr/>
        </p:nvSpPr>
        <p:spPr>
          <a:xfrm>
            <a:off x="12428749" y="7004259"/>
            <a:ext cx="22367" cy="5297276"/>
          </a:xfrm>
          <a:prstGeom prst="roundRect">
            <a:avLst>
              <a:gd name="adj" fmla="val 50000"/>
            </a:avLst>
          </a:prstGeom>
          <a:ln w="38100">
            <a:solidFill>
              <a:srgbClr val="7A511D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82" name="Rectangle"/>
          <p:cNvSpPr/>
          <p:nvPr/>
        </p:nvSpPr>
        <p:spPr>
          <a:xfrm>
            <a:off x="9318922" y="2350796"/>
            <a:ext cx="442867" cy="584201"/>
          </a:xfrm>
          <a:prstGeom prst="rect">
            <a:avLst/>
          </a:prstGeom>
          <a:solidFill>
            <a:srgbClr val="A9D69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How to Do Modifications on Entire Columns"/>
          <p:cNvSpPr txBox="1"/>
          <p:nvPr/>
        </p:nvSpPr>
        <p:spPr>
          <a:xfrm>
            <a:off x="6000432" y="774699"/>
            <a:ext cx="1238313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How to Do Modifications on Entire Columns</a:t>
            </a:r>
          </a:p>
        </p:txBody>
      </p:sp>
      <p:sp>
        <p:nvSpPr>
          <p:cNvPr id="1685" name="Modify Columns"/>
          <p:cNvSpPr txBox="1"/>
          <p:nvPr/>
        </p:nvSpPr>
        <p:spPr>
          <a:xfrm>
            <a:off x="1654294" y="2255546"/>
            <a:ext cx="2107541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88" sz="4400">
                <a:solidFill>
                  <a:srgbClr val="53585F"/>
                </a:solidFill>
              </a:defRPr>
            </a:lvl1pPr>
          </a:lstStyle>
          <a:p>
            <a:pPr/>
            <a:r>
              <a:t>Modify Columns</a:t>
            </a:r>
          </a:p>
        </p:txBody>
      </p:sp>
      <p:sp>
        <p:nvSpPr>
          <p:cNvPr id="1686" name="cols_align()  cols_width()  cols_label()  cols_move_to_start()  cols_move_to_end()  cols_move()  cols_hide()  cols_merge_range()  cols_merge_uncert()  cols_merge()"/>
          <p:cNvSpPr txBox="1"/>
          <p:nvPr/>
        </p:nvSpPr>
        <p:spPr>
          <a:xfrm>
            <a:off x="-31934492" y="3595196"/>
            <a:ext cx="5310169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457200">
              <a:defRPr b="0" cap="none" spc="0" sz="32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cols_align()  cols_width()  cols_label()  cols_move_to_start()  cols_move_to_end()  cols_move()  cols_hide()  cols_merge_range()  cols_merge_uncert()  cols_merge()</a:t>
            </a:r>
          </a:p>
        </p:txBody>
      </p:sp>
      <p:sp>
        <p:nvSpPr>
          <p:cNvPr id="1687" name="exibble %&gt;% gt() %&gt;% cols_merge(columns = c(char, fctr), pattern = &quot;{1} ({2})&quot;)"/>
          <p:cNvSpPr txBox="1"/>
          <p:nvPr/>
        </p:nvSpPr>
        <p:spPr>
          <a:xfrm>
            <a:off x="4876800" y="5397499"/>
            <a:ext cx="14882413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defTabSz="457200">
              <a:defRPr b="0" cap="none" spc="-48" sz="24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exibble %&gt;% gt() %&gt;% cols_merge(columns = c(char, fctr), pattern = </a:t>
            </a:r>
            <a:r>
              <a:rPr>
                <a:solidFill>
                  <a:schemeClr val="accent2"/>
                </a:solidFill>
              </a:rPr>
              <a:t>"{1} ({2})"</a:t>
            </a:r>
            <a:r>
              <a:t>)</a:t>
            </a:r>
          </a:p>
        </p:txBody>
      </p:sp>
      <p:sp>
        <p:nvSpPr>
          <p:cNvPr id="1688" name="Line"/>
          <p:cNvSpPr/>
          <p:nvPr/>
        </p:nvSpPr>
        <p:spPr>
          <a:xfrm>
            <a:off x="4810224" y="3375474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89" name="Line"/>
          <p:cNvSpPr/>
          <p:nvPr/>
        </p:nvSpPr>
        <p:spPr>
          <a:xfrm>
            <a:off x="4810224" y="4605651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90" name="CODE"/>
          <p:cNvSpPr txBox="1"/>
          <p:nvPr/>
        </p:nvSpPr>
        <p:spPr>
          <a:xfrm>
            <a:off x="4843520" y="4648226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50" sz="2500">
                <a:solidFill>
                  <a:srgbClr val="A6AAA9"/>
                </a:solidFill>
              </a:defRPr>
            </a:lvl1pPr>
          </a:lstStyle>
          <a:p>
            <a:pPr/>
            <a:r>
              <a:t>CODE</a:t>
            </a:r>
          </a:p>
        </p:txBody>
      </p:sp>
      <p:sp>
        <p:nvSpPr>
          <p:cNvPr id="1691" name="Line"/>
          <p:cNvSpPr/>
          <p:nvPr/>
        </p:nvSpPr>
        <p:spPr>
          <a:xfrm>
            <a:off x="4810224" y="6403578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92" name="TABLE"/>
          <p:cNvSpPr txBox="1"/>
          <p:nvPr/>
        </p:nvSpPr>
        <p:spPr>
          <a:xfrm>
            <a:off x="4843520" y="6462618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50" sz="2500">
                <a:solidFill>
                  <a:srgbClr val="A6AAA9"/>
                </a:solidFill>
              </a:defRPr>
            </a:lvl1pPr>
          </a:lstStyle>
          <a:p>
            <a:pPr/>
            <a:r>
              <a:t>TABLE</a:t>
            </a:r>
          </a:p>
        </p:txBody>
      </p:sp>
      <p:sp>
        <p:nvSpPr>
          <p:cNvPr id="1693" name="Line"/>
          <p:cNvSpPr/>
          <p:nvPr/>
        </p:nvSpPr>
        <p:spPr>
          <a:xfrm>
            <a:off x="4810224" y="12654853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1698" name="Group"/>
          <p:cNvGrpSpPr/>
          <p:nvPr/>
        </p:nvGrpSpPr>
        <p:grpSpPr>
          <a:xfrm>
            <a:off x="-189726" y="3488363"/>
            <a:ext cx="5122382" cy="915302"/>
            <a:chOff x="0" y="0"/>
            <a:chExt cx="5122380" cy="915301"/>
          </a:xfrm>
        </p:grpSpPr>
        <p:sp>
          <p:nvSpPr>
            <p:cNvPr id="1694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697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695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696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</p:grpSp>
      <p:grpSp>
        <p:nvGrpSpPr>
          <p:cNvPr id="1703" name="Group"/>
          <p:cNvGrpSpPr/>
          <p:nvPr/>
        </p:nvGrpSpPr>
        <p:grpSpPr>
          <a:xfrm rot="10800000">
            <a:off x="19305850" y="3480446"/>
            <a:ext cx="5122382" cy="915302"/>
            <a:chOff x="0" y="0"/>
            <a:chExt cx="5122380" cy="915301"/>
          </a:xfrm>
        </p:grpSpPr>
        <p:sp>
          <p:nvSpPr>
            <p:cNvPr id="1699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702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700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701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</p:grpSp>
      <p:sp>
        <p:nvSpPr>
          <p:cNvPr id="1704" name="Line"/>
          <p:cNvSpPr/>
          <p:nvPr/>
        </p:nvSpPr>
        <p:spPr>
          <a:xfrm>
            <a:off x="4859581" y="4246230"/>
            <a:ext cx="2978822" cy="1"/>
          </a:xfrm>
          <a:prstGeom prst="line">
            <a:avLst/>
          </a:prstGeom>
          <a:ln w="38100">
            <a:solidFill>
              <a:schemeClr val="accent6">
                <a:satOff val="24555"/>
                <a:lumOff val="2223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pic>
        <p:nvPicPr>
          <p:cNvPr id="1705" name="cols_hide.png" descr="cols_hid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218015" y="7140705"/>
            <a:ext cx="13069691" cy="50385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6" name="cols_merge.png" descr="cols_mer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416" y="7139360"/>
            <a:ext cx="13081168" cy="5037090"/>
          </a:xfrm>
          <a:prstGeom prst="rect">
            <a:avLst/>
          </a:prstGeom>
          <a:ln w="12700">
            <a:miter lim="400000"/>
          </a:ln>
        </p:spPr>
      </p:pic>
      <p:sp>
        <p:nvSpPr>
          <p:cNvPr id="1707" name="Rounded Rectangle"/>
          <p:cNvSpPr/>
          <p:nvPr/>
        </p:nvSpPr>
        <p:spPr>
          <a:xfrm>
            <a:off x="8056683" y="7004259"/>
            <a:ext cx="2127595" cy="5297276"/>
          </a:xfrm>
          <a:prstGeom prst="roundRect">
            <a:avLst>
              <a:gd name="adj" fmla="val 4211"/>
            </a:avLst>
          </a:prstGeom>
          <a:ln w="38100">
            <a:solidFill>
              <a:schemeClr val="accent6">
                <a:satOff val="24555"/>
                <a:lumOff val="2223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708" name="Line"/>
          <p:cNvSpPr/>
          <p:nvPr/>
        </p:nvSpPr>
        <p:spPr>
          <a:xfrm>
            <a:off x="4859581" y="4249246"/>
            <a:ext cx="2961704" cy="1"/>
          </a:xfrm>
          <a:prstGeom prst="line">
            <a:avLst/>
          </a:prstGeom>
          <a:ln w="38100">
            <a:solidFill>
              <a:schemeClr val="accent6">
                <a:satOff val="24555"/>
                <a:lumOff val="2223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709" name="Rectangle"/>
          <p:cNvSpPr/>
          <p:nvPr/>
        </p:nvSpPr>
        <p:spPr>
          <a:xfrm>
            <a:off x="9318922" y="2350796"/>
            <a:ext cx="442867" cy="584201"/>
          </a:xfrm>
          <a:prstGeom prst="rect">
            <a:avLst/>
          </a:prstGeom>
          <a:solidFill>
            <a:srgbClr val="A9D69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1737" name="Group"/>
          <p:cNvGrpSpPr/>
          <p:nvPr/>
        </p:nvGrpSpPr>
        <p:grpSpPr>
          <a:xfrm>
            <a:off x="-7700250" y="2347259"/>
            <a:ext cx="9498690" cy="10376938"/>
            <a:chOff x="0" y="26848"/>
            <a:chExt cx="9498688" cy="10376937"/>
          </a:xfrm>
        </p:grpSpPr>
        <p:grpSp>
          <p:nvGrpSpPr>
            <p:cNvPr id="1723" name="Group"/>
            <p:cNvGrpSpPr/>
            <p:nvPr/>
          </p:nvGrpSpPr>
          <p:grpSpPr>
            <a:xfrm>
              <a:off x="608688" y="323849"/>
              <a:ext cx="8890001" cy="9803145"/>
              <a:chOff x="0" y="323849"/>
              <a:chExt cx="8890000" cy="9803143"/>
            </a:xfrm>
          </p:grpSpPr>
          <p:sp>
            <p:nvSpPr>
              <p:cNvPr id="1710" name="Create Table"/>
              <p:cNvSpPr/>
              <p:nvPr/>
            </p:nvSpPr>
            <p:spPr>
              <a:xfrm>
                <a:off x="0" y="323849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>
                  <a:defRPr cap="none" spc="72" sz="36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Create Table</a:t>
                </a:r>
              </a:p>
            </p:txBody>
          </p:sp>
          <p:sp>
            <p:nvSpPr>
              <p:cNvPr id="1711" name="Create or Modify Parts"/>
              <p:cNvSpPr/>
              <p:nvPr/>
            </p:nvSpPr>
            <p:spPr>
              <a:xfrm>
                <a:off x="0" y="1140778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>
                  <a:defRPr cap="none" spc="72" sz="36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Create or Modify Parts</a:t>
                </a:r>
              </a:p>
            </p:txBody>
          </p:sp>
          <p:sp>
            <p:nvSpPr>
              <p:cNvPr id="1712" name="Format Data"/>
              <p:cNvSpPr/>
              <p:nvPr/>
            </p:nvSpPr>
            <p:spPr>
              <a:xfrm>
                <a:off x="0" y="1957707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>
                  <a:defRPr cap="none" spc="72" sz="36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Format Data</a:t>
                </a:r>
              </a:p>
            </p:txBody>
          </p:sp>
          <p:sp>
            <p:nvSpPr>
              <p:cNvPr id="1713" name="Modify Columns"/>
              <p:cNvSpPr/>
              <p:nvPr/>
            </p:nvSpPr>
            <p:spPr>
              <a:xfrm>
                <a:off x="0" y="2774635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>
                  <a:defRPr cap="none" spc="72" sz="36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Modify Columns</a:t>
                </a:r>
              </a:p>
            </p:txBody>
          </p:sp>
          <p:sp>
            <p:nvSpPr>
              <p:cNvPr id="1714" name="Modify Rows"/>
              <p:cNvSpPr/>
              <p:nvPr/>
            </p:nvSpPr>
            <p:spPr>
              <a:xfrm>
                <a:off x="0" y="3591564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>
                  <a:defRPr cap="none" spc="72" sz="36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Modify Rows</a:t>
                </a:r>
              </a:p>
            </p:txBody>
          </p:sp>
          <p:sp>
            <p:nvSpPr>
              <p:cNvPr id="1715" name="Add Rows"/>
              <p:cNvSpPr/>
              <p:nvPr/>
            </p:nvSpPr>
            <p:spPr>
              <a:xfrm>
                <a:off x="0" y="4408493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>
                  <a:defRPr cap="none" spc="72" sz="36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Add Rows</a:t>
                </a:r>
              </a:p>
            </p:txBody>
          </p:sp>
          <p:sp>
            <p:nvSpPr>
              <p:cNvPr id="1716" name="Helper Functions"/>
              <p:cNvSpPr/>
              <p:nvPr/>
            </p:nvSpPr>
            <p:spPr>
              <a:xfrm>
                <a:off x="0" y="5225421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>
                  <a:defRPr cap="none" spc="72" sz="36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Helper Functions</a:t>
                </a:r>
              </a:p>
            </p:txBody>
          </p:sp>
          <p:sp>
            <p:nvSpPr>
              <p:cNvPr id="1717" name="Image Addition Functions"/>
              <p:cNvSpPr/>
              <p:nvPr/>
            </p:nvSpPr>
            <p:spPr>
              <a:xfrm>
                <a:off x="0" y="6042350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>
                  <a:defRPr cap="none" spc="72" sz="36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Image Addition Functions</a:t>
                </a:r>
              </a:p>
            </p:txBody>
          </p:sp>
          <p:sp>
            <p:nvSpPr>
              <p:cNvPr id="1718" name="Table Option Functions"/>
              <p:cNvSpPr/>
              <p:nvPr/>
            </p:nvSpPr>
            <p:spPr>
              <a:xfrm>
                <a:off x="0" y="6859278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>
                  <a:defRPr cap="none" spc="72" sz="36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Table Option Functions</a:t>
                </a:r>
              </a:p>
            </p:txBody>
          </p:sp>
          <p:sp>
            <p:nvSpPr>
              <p:cNvPr id="1719" name="Information Functions"/>
              <p:cNvSpPr/>
              <p:nvPr/>
            </p:nvSpPr>
            <p:spPr>
              <a:xfrm>
                <a:off x="0" y="7676207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>
                  <a:defRPr cap="none" spc="72" sz="36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Information Functions</a:t>
                </a:r>
              </a:p>
            </p:txBody>
          </p:sp>
          <p:sp>
            <p:nvSpPr>
              <p:cNvPr id="1720" name="Datasets"/>
              <p:cNvSpPr/>
              <p:nvPr/>
            </p:nvSpPr>
            <p:spPr>
              <a:xfrm>
                <a:off x="0" y="8493135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>
                  <a:defRPr cap="none" spc="72" sz="36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Datasets</a:t>
                </a:r>
              </a:p>
            </p:txBody>
          </p:sp>
          <p:sp>
            <p:nvSpPr>
              <p:cNvPr id="1721" name="Shiny Functions"/>
              <p:cNvSpPr/>
              <p:nvPr/>
            </p:nvSpPr>
            <p:spPr>
              <a:xfrm>
                <a:off x="0" y="9310064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>
                  <a:defRPr cap="none" spc="72" sz="36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Shiny Functions</a:t>
                </a:r>
              </a:p>
            </p:txBody>
          </p:sp>
          <p:sp>
            <p:nvSpPr>
              <p:cNvPr id="1722" name="Export Functions"/>
              <p:cNvSpPr/>
              <p:nvPr/>
            </p:nvSpPr>
            <p:spPr>
              <a:xfrm>
                <a:off x="0" y="10126993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>
                  <a:defRPr cap="none" spc="72" sz="36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Export Functions</a:t>
                </a:r>
              </a:p>
            </p:txBody>
          </p:sp>
        </p:grpSp>
        <p:sp>
          <p:nvSpPr>
            <p:cNvPr id="1724" name="Rectangle"/>
            <p:cNvSpPr/>
            <p:nvPr/>
          </p:nvSpPr>
          <p:spPr>
            <a:xfrm>
              <a:off x="0" y="26848"/>
              <a:ext cx="442866" cy="584201"/>
            </a:xfrm>
            <a:prstGeom prst="rect">
              <a:avLst/>
            </a:prstGeom>
            <a:solidFill>
              <a:srgbClr val="B8DFF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25" name="Rectangle"/>
            <p:cNvSpPr/>
            <p:nvPr/>
          </p:nvSpPr>
          <p:spPr>
            <a:xfrm>
              <a:off x="0" y="842909"/>
              <a:ext cx="442866" cy="584201"/>
            </a:xfrm>
            <a:prstGeom prst="rect">
              <a:avLst/>
            </a:prstGeom>
            <a:solidFill>
              <a:srgbClr val="BB397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26" name="Rectangle"/>
            <p:cNvSpPr/>
            <p:nvPr/>
          </p:nvSpPr>
          <p:spPr>
            <a:xfrm>
              <a:off x="0" y="1658970"/>
              <a:ext cx="442866" cy="584201"/>
            </a:xfrm>
            <a:prstGeom prst="rect">
              <a:avLst/>
            </a:prstGeom>
            <a:solidFill>
              <a:srgbClr val="F7CB9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27" name="Rectangle"/>
            <p:cNvSpPr/>
            <p:nvPr/>
          </p:nvSpPr>
          <p:spPr>
            <a:xfrm>
              <a:off x="0" y="2475032"/>
              <a:ext cx="442866" cy="584201"/>
            </a:xfrm>
            <a:prstGeom prst="rect">
              <a:avLst/>
            </a:prstGeom>
            <a:solidFill>
              <a:srgbClr val="A9D69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28" name="Rectangle"/>
            <p:cNvSpPr/>
            <p:nvPr/>
          </p:nvSpPr>
          <p:spPr>
            <a:xfrm>
              <a:off x="0" y="3291093"/>
              <a:ext cx="442866" cy="584201"/>
            </a:xfrm>
            <a:prstGeom prst="rect">
              <a:avLst/>
            </a:prstGeom>
            <a:solidFill>
              <a:srgbClr val="DD9BBA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29" name="Rectangle"/>
            <p:cNvSpPr/>
            <p:nvPr/>
          </p:nvSpPr>
          <p:spPr>
            <a:xfrm>
              <a:off x="0" y="4107155"/>
              <a:ext cx="442866" cy="584201"/>
            </a:xfrm>
            <a:prstGeom prst="rect">
              <a:avLst/>
            </a:prstGeom>
            <a:solidFill>
              <a:srgbClr val="5D5D5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30" name="Rectangle"/>
            <p:cNvSpPr/>
            <p:nvPr/>
          </p:nvSpPr>
          <p:spPr>
            <a:xfrm>
              <a:off x="0" y="4923216"/>
              <a:ext cx="442866" cy="584201"/>
            </a:xfrm>
            <a:prstGeom prst="rect">
              <a:avLst/>
            </a:prstGeom>
            <a:solidFill>
              <a:srgbClr val="499F6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31" name="Rectangle"/>
            <p:cNvSpPr/>
            <p:nvPr/>
          </p:nvSpPr>
          <p:spPr>
            <a:xfrm>
              <a:off x="0" y="5739278"/>
              <a:ext cx="442866" cy="584201"/>
            </a:xfrm>
            <a:prstGeom prst="rect">
              <a:avLst/>
            </a:prstGeom>
            <a:solidFill>
              <a:srgbClr val="EA88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32" name="Rectangle"/>
            <p:cNvSpPr/>
            <p:nvPr/>
          </p:nvSpPr>
          <p:spPr>
            <a:xfrm>
              <a:off x="0" y="6555339"/>
              <a:ext cx="442866" cy="584201"/>
            </a:xfrm>
            <a:prstGeom prst="rect">
              <a:avLst/>
            </a:prstGeom>
            <a:solidFill>
              <a:srgbClr val="A6211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33" name="Rectangle"/>
            <p:cNvSpPr/>
            <p:nvPr/>
          </p:nvSpPr>
          <p:spPr>
            <a:xfrm>
              <a:off x="0" y="7371401"/>
              <a:ext cx="442866" cy="584201"/>
            </a:xfrm>
            <a:prstGeom prst="rect">
              <a:avLst/>
            </a:prstGeom>
            <a:solidFill>
              <a:srgbClr val="DCDCD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34" name="Rectangle"/>
            <p:cNvSpPr/>
            <p:nvPr/>
          </p:nvSpPr>
          <p:spPr>
            <a:xfrm>
              <a:off x="0" y="8187462"/>
              <a:ext cx="442866" cy="584201"/>
            </a:xfrm>
            <a:prstGeom prst="rect">
              <a:avLst/>
            </a:prstGeom>
            <a:solidFill>
              <a:srgbClr val="3374B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35" name="Rectangle"/>
            <p:cNvSpPr/>
            <p:nvPr/>
          </p:nvSpPr>
          <p:spPr>
            <a:xfrm>
              <a:off x="0" y="9003524"/>
              <a:ext cx="442866" cy="584201"/>
            </a:xfrm>
            <a:prstGeom prst="rect">
              <a:avLst/>
            </a:prstGeom>
            <a:solidFill>
              <a:srgbClr val="F6D26A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36" name="Rectangle"/>
            <p:cNvSpPr/>
            <p:nvPr/>
          </p:nvSpPr>
          <p:spPr>
            <a:xfrm>
              <a:off x="0" y="9819585"/>
              <a:ext cx="442866" cy="584201"/>
            </a:xfrm>
            <a:prstGeom prst="rect">
              <a:avLst/>
            </a:prstGeom>
            <a:solidFill>
              <a:srgbClr val="8EA5B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738" name="More Functions"/>
          <p:cNvSpPr txBox="1"/>
          <p:nvPr/>
        </p:nvSpPr>
        <p:spPr>
          <a:xfrm>
            <a:off x="9952355" y="-978997"/>
            <a:ext cx="447929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More Functions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More Functions"/>
          <p:cNvSpPr txBox="1"/>
          <p:nvPr/>
        </p:nvSpPr>
        <p:spPr>
          <a:xfrm>
            <a:off x="9952355" y="774699"/>
            <a:ext cx="447929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More Functions</a:t>
            </a:r>
          </a:p>
        </p:txBody>
      </p:sp>
      <p:sp>
        <p:nvSpPr>
          <p:cNvPr id="1741" name="cols_align()  cols_width()  cols_label()  cols_move_to_start()  cols_move_to_end()  cols_move()  cols_hide()  cols_merge_range()  cols_merge_uncert()  cols_merge()"/>
          <p:cNvSpPr txBox="1"/>
          <p:nvPr/>
        </p:nvSpPr>
        <p:spPr>
          <a:xfrm>
            <a:off x="-54275305" y="3645996"/>
            <a:ext cx="5310169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457200">
              <a:defRPr b="0" cap="none" spc="0" sz="3200">
                <a:solidFill>
                  <a:srgbClr val="2E2D2E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cols_align()  cols_width()  cols_label()  cols_move_to_start()  cols_move_to_end()  cols_move()  cols_hide()  cols_merge_range()  cols_merge_uncert()  cols_merge()</a:t>
            </a:r>
          </a:p>
        </p:txBody>
      </p:sp>
      <p:grpSp>
        <p:nvGrpSpPr>
          <p:cNvPr id="1746" name="Group"/>
          <p:cNvGrpSpPr/>
          <p:nvPr/>
        </p:nvGrpSpPr>
        <p:grpSpPr>
          <a:xfrm>
            <a:off x="-22363294" y="3488363"/>
            <a:ext cx="5122381" cy="915302"/>
            <a:chOff x="0" y="0"/>
            <a:chExt cx="5122380" cy="915301"/>
          </a:xfrm>
        </p:grpSpPr>
        <p:sp>
          <p:nvSpPr>
            <p:cNvPr id="1742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745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743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744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</p:grpSp>
      <p:pic>
        <p:nvPicPr>
          <p:cNvPr id="1747" name="test_drive.png" descr="test_driv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41326" y="7828451"/>
            <a:ext cx="10138555" cy="2082420"/>
          </a:xfrm>
          <a:prstGeom prst="rect">
            <a:avLst/>
          </a:prstGeom>
          <a:ln w="12700">
            <a:miter lim="400000"/>
          </a:ln>
        </p:spPr>
      </p:pic>
      <p:sp>
        <p:nvSpPr>
          <p:cNvPr id="1748" name="You can try out dozens of examples in RStudio Cloud"/>
          <p:cNvSpPr txBox="1"/>
          <p:nvPr/>
        </p:nvSpPr>
        <p:spPr>
          <a:xfrm>
            <a:off x="9536293" y="6916160"/>
            <a:ext cx="13748622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You can try out dozens of examples in RStudio Cloud</a:t>
            </a:r>
          </a:p>
        </p:txBody>
      </p:sp>
      <p:sp>
        <p:nvSpPr>
          <p:cNvPr id="1749" name="There is a lot of useful information about each function in gt’s Function Reference section"/>
          <p:cNvSpPr txBox="1"/>
          <p:nvPr/>
        </p:nvSpPr>
        <p:spPr>
          <a:xfrm>
            <a:off x="9536292" y="3301881"/>
            <a:ext cx="13748622" cy="1447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There is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a lot</a:t>
            </a:r>
            <a:r>
              <a:t> of useful information about each function in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’s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Function Reference</a:t>
            </a:r>
            <a:r>
              <a:t> section</a:t>
            </a:r>
          </a:p>
        </p:txBody>
      </p:sp>
      <p:sp>
        <p:nvSpPr>
          <p:cNvPr id="1750" name="The link is available in the package README"/>
          <p:cNvSpPr txBox="1"/>
          <p:nvPr/>
        </p:nvSpPr>
        <p:spPr>
          <a:xfrm>
            <a:off x="9536292" y="10029621"/>
            <a:ext cx="13748622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The link is available in the package README</a:t>
            </a:r>
          </a:p>
        </p:txBody>
      </p:sp>
      <p:grpSp>
        <p:nvGrpSpPr>
          <p:cNvPr id="1753" name="Group"/>
          <p:cNvGrpSpPr/>
          <p:nvPr/>
        </p:nvGrpSpPr>
        <p:grpSpPr>
          <a:xfrm>
            <a:off x="10644075" y="4890971"/>
            <a:ext cx="11533056" cy="708758"/>
            <a:chOff x="0" y="-6350"/>
            <a:chExt cx="11533054" cy="708756"/>
          </a:xfrm>
        </p:grpSpPr>
        <p:sp>
          <p:nvSpPr>
            <p:cNvPr id="1751" name="gt.rstudio.com/reference"/>
            <p:cNvSpPr txBox="1"/>
            <p:nvPr/>
          </p:nvSpPr>
          <p:spPr>
            <a:xfrm>
              <a:off x="0" y="-6350"/>
              <a:ext cx="11533055" cy="635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64" sz="3200">
                  <a:solidFill>
                    <a:srgbClr val="53585F"/>
                  </a:solidFill>
                  <a:latin typeface="IBM Plex Mono"/>
                  <a:ea typeface="IBM Plex Mono"/>
                  <a:cs typeface="IBM Plex Mono"/>
                  <a:sym typeface="IBM Plex Mono"/>
                </a:defRPr>
              </a:lvl1pPr>
            </a:lstStyle>
            <a:p>
              <a:pPr/>
              <a:r>
                <a:t>gt.rstudio.com/reference</a:t>
              </a:r>
            </a:p>
          </p:txBody>
        </p:sp>
        <p:sp>
          <p:nvSpPr>
            <p:cNvPr id="1752" name="Line"/>
            <p:cNvSpPr/>
            <p:nvPr/>
          </p:nvSpPr>
          <p:spPr>
            <a:xfrm>
              <a:off x="2668644" y="702406"/>
              <a:ext cx="6200099" cy="1"/>
            </a:xfrm>
            <a:prstGeom prst="line">
              <a:avLst/>
            </a:prstGeom>
            <a:noFill/>
            <a:ln w="635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756" name="Group"/>
          <p:cNvGrpSpPr/>
          <p:nvPr/>
        </p:nvGrpSpPr>
        <p:grpSpPr>
          <a:xfrm>
            <a:off x="10644075" y="10878727"/>
            <a:ext cx="11533056" cy="691598"/>
            <a:chOff x="0" y="-6350"/>
            <a:chExt cx="11533054" cy="691597"/>
          </a:xfrm>
        </p:grpSpPr>
        <p:sp>
          <p:nvSpPr>
            <p:cNvPr id="1754" name="github.com/rstudio/gt"/>
            <p:cNvSpPr txBox="1"/>
            <p:nvPr/>
          </p:nvSpPr>
          <p:spPr>
            <a:xfrm>
              <a:off x="0" y="-6350"/>
              <a:ext cx="11533055" cy="635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64" sz="3200">
                  <a:solidFill>
                    <a:srgbClr val="53585F"/>
                  </a:solidFill>
                  <a:latin typeface="IBM Plex Mono"/>
                  <a:ea typeface="IBM Plex Mono"/>
                  <a:cs typeface="IBM Plex Mono"/>
                  <a:sym typeface="IBM Plex Mono"/>
                </a:defRPr>
              </a:lvl1pPr>
            </a:lstStyle>
            <a:p>
              <a:pPr/>
              <a:r>
                <a:t>github.com/rstudio/gt</a:t>
              </a:r>
            </a:p>
          </p:txBody>
        </p:sp>
        <p:sp>
          <p:nvSpPr>
            <p:cNvPr id="1755" name="Line"/>
            <p:cNvSpPr/>
            <p:nvPr/>
          </p:nvSpPr>
          <p:spPr>
            <a:xfrm>
              <a:off x="3054326" y="685247"/>
              <a:ext cx="5443349" cy="1"/>
            </a:xfrm>
            <a:prstGeom prst="line">
              <a:avLst/>
            </a:prstGeom>
            <a:noFill/>
            <a:ln w="635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810" name="Group"/>
          <p:cNvGrpSpPr/>
          <p:nvPr/>
        </p:nvGrpSpPr>
        <p:grpSpPr>
          <a:xfrm>
            <a:off x="1613315" y="2283759"/>
            <a:ext cx="9562189" cy="10503938"/>
            <a:chOff x="-63500" y="-36651"/>
            <a:chExt cx="9562188" cy="10503937"/>
          </a:xfrm>
        </p:grpSpPr>
        <p:grpSp>
          <p:nvGrpSpPr>
            <p:cNvPr id="1770" name="Group"/>
            <p:cNvGrpSpPr/>
            <p:nvPr/>
          </p:nvGrpSpPr>
          <p:grpSpPr>
            <a:xfrm>
              <a:off x="608688" y="323849"/>
              <a:ext cx="8890001" cy="9803145"/>
              <a:chOff x="0" y="323849"/>
              <a:chExt cx="8890000" cy="9803143"/>
            </a:xfrm>
          </p:grpSpPr>
          <p:sp>
            <p:nvSpPr>
              <p:cNvPr id="1757" name="Create Table"/>
              <p:cNvSpPr/>
              <p:nvPr/>
            </p:nvSpPr>
            <p:spPr>
              <a:xfrm>
                <a:off x="0" y="323849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>
                  <a:defRPr b="0" cap="none" spc="72" sz="3600">
                    <a:solidFill>
                      <a:srgbClr val="5E626A"/>
                    </a:solidFill>
                  </a:defRPr>
                </a:lvl1pPr>
              </a:lstStyle>
              <a:p>
                <a:pPr/>
                <a:r>
                  <a:t>Create Table</a:t>
                </a:r>
              </a:p>
            </p:txBody>
          </p:sp>
          <p:sp>
            <p:nvSpPr>
              <p:cNvPr id="1758" name="Create or Modify Parts"/>
              <p:cNvSpPr/>
              <p:nvPr/>
            </p:nvSpPr>
            <p:spPr>
              <a:xfrm>
                <a:off x="0" y="1140778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>
                  <a:defRPr b="0" cap="none" spc="72" sz="3600">
                    <a:solidFill>
                      <a:srgbClr val="5E626A"/>
                    </a:solidFill>
                  </a:defRPr>
                </a:lvl1pPr>
              </a:lstStyle>
              <a:p>
                <a:pPr/>
                <a:r>
                  <a:t>Create or Modify Parts</a:t>
                </a:r>
              </a:p>
            </p:txBody>
          </p:sp>
          <p:sp>
            <p:nvSpPr>
              <p:cNvPr id="1759" name="Format Data"/>
              <p:cNvSpPr/>
              <p:nvPr/>
            </p:nvSpPr>
            <p:spPr>
              <a:xfrm>
                <a:off x="0" y="1957707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>
                  <a:defRPr b="0" cap="none" spc="72" sz="3600">
                    <a:solidFill>
                      <a:srgbClr val="5E626A"/>
                    </a:solidFill>
                  </a:defRPr>
                </a:lvl1pPr>
              </a:lstStyle>
              <a:p>
                <a:pPr/>
                <a:r>
                  <a:t>Format Data</a:t>
                </a:r>
              </a:p>
            </p:txBody>
          </p:sp>
          <p:sp>
            <p:nvSpPr>
              <p:cNvPr id="1760" name="Modify Columns"/>
              <p:cNvSpPr/>
              <p:nvPr/>
            </p:nvSpPr>
            <p:spPr>
              <a:xfrm>
                <a:off x="0" y="2774635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>
                  <a:defRPr b="0" cap="none" spc="72" sz="3600">
                    <a:solidFill>
                      <a:srgbClr val="5E626A"/>
                    </a:solidFill>
                  </a:defRPr>
                </a:lvl1pPr>
              </a:lstStyle>
              <a:p>
                <a:pPr/>
                <a:r>
                  <a:t>Modify Columns</a:t>
                </a:r>
              </a:p>
            </p:txBody>
          </p:sp>
          <p:sp>
            <p:nvSpPr>
              <p:cNvPr id="1761" name="Modify Rows"/>
              <p:cNvSpPr/>
              <p:nvPr/>
            </p:nvSpPr>
            <p:spPr>
              <a:xfrm>
                <a:off x="0" y="3591564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>
                  <a:defRPr b="0" cap="none" spc="72" sz="3600">
                    <a:solidFill>
                      <a:srgbClr val="5E626A"/>
                    </a:solidFill>
                  </a:defRPr>
                </a:lvl1pPr>
              </a:lstStyle>
              <a:p>
                <a:pPr/>
                <a:r>
                  <a:t>Modify Rows</a:t>
                </a:r>
              </a:p>
            </p:txBody>
          </p:sp>
          <p:sp>
            <p:nvSpPr>
              <p:cNvPr id="1762" name="Add Rows"/>
              <p:cNvSpPr/>
              <p:nvPr/>
            </p:nvSpPr>
            <p:spPr>
              <a:xfrm>
                <a:off x="0" y="4408493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>
                  <a:defRPr b="0" cap="none" spc="72" sz="3600">
                    <a:solidFill>
                      <a:srgbClr val="5E626A"/>
                    </a:solidFill>
                  </a:defRPr>
                </a:lvl1pPr>
              </a:lstStyle>
              <a:p>
                <a:pPr/>
                <a:r>
                  <a:t>Add Rows</a:t>
                </a:r>
              </a:p>
            </p:txBody>
          </p:sp>
          <p:sp>
            <p:nvSpPr>
              <p:cNvPr id="1763" name="Helper Functions"/>
              <p:cNvSpPr/>
              <p:nvPr/>
            </p:nvSpPr>
            <p:spPr>
              <a:xfrm>
                <a:off x="0" y="5225421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>
                  <a:defRPr b="0" cap="none" spc="72" sz="3600">
                    <a:solidFill>
                      <a:srgbClr val="5E626A"/>
                    </a:solidFill>
                  </a:defRPr>
                </a:lvl1pPr>
              </a:lstStyle>
              <a:p>
                <a:pPr/>
                <a:r>
                  <a:t>Helper Functions</a:t>
                </a:r>
              </a:p>
            </p:txBody>
          </p:sp>
          <p:sp>
            <p:nvSpPr>
              <p:cNvPr id="1764" name="Image Addition Functions"/>
              <p:cNvSpPr/>
              <p:nvPr/>
            </p:nvSpPr>
            <p:spPr>
              <a:xfrm>
                <a:off x="0" y="6042350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>
                  <a:defRPr b="0" cap="none" spc="72" sz="3600">
                    <a:solidFill>
                      <a:srgbClr val="5E626A"/>
                    </a:solidFill>
                  </a:defRPr>
                </a:lvl1pPr>
              </a:lstStyle>
              <a:p>
                <a:pPr/>
                <a:r>
                  <a:t>Image Addition Functions</a:t>
                </a:r>
              </a:p>
            </p:txBody>
          </p:sp>
          <p:sp>
            <p:nvSpPr>
              <p:cNvPr id="1765" name="Table Option Functions"/>
              <p:cNvSpPr/>
              <p:nvPr/>
            </p:nvSpPr>
            <p:spPr>
              <a:xfrm>
                <a:off x="0" y="6859278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>
                  <a:defRPr b="0" cap="none" spc="72" sz="3600">
                    <a:solidFill>
                      <a:srgbClr val="5E626A"/>
                    </a:solidFill>
                  </a:defRPr>
                </a:lvl1pPr>
              </a:lstStyle>
              <a:p>
                <a:pPr/>
                <a:r>
                  <a:t>Table Option Functions</a:t>
                </a:r>
              </a:p>
            </p:txBody>
          </p:sp>
          <p:sp>
            <p:nvSpPr>
              <p:cNvPr id="1766" name="Information Functions"/>
              <p:cNvSpPr/>
              <p:nvPr/>
            </p:nvSpPr>
            <p:spPr>
              <a:xfrm>
                <a:off x="0" y="7676207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>
                  <a:defRPr b="0" cap="none" spc="72" sz="3600">
                    <a:solidFill>
                      <a:srgbClr val="5E626A"/>
                    </a:solidFill>
                  </a:defRPr>
                </a:lvl1pPr>
              </a:lstStyle>
              <a:p>
                <a:pPr/>
                <a:r>
                  <a:t>Information Functions</a:t>
                </a:r>
              </a:p>
            </p:txBody>
          </p:sp>
          <p:sp>
            <p:nvSpPr>
              <p:cNvPr id="1767" name="Datasets"/>
              <p:cNvSpPr/>
              <p:nvPr/>
            </p:nvSpPr>
            <p:spPr>
              <a:xfrm>
                <a:off x="0" y="8493135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>
                  <a:defRPr b="0" cap="none" spc="72" sz="3600">
                    <a:solidFill>
                      <a:srgbClr val="5E626A"/>
                    </a:solidFill>
                  </a:defRPr>
                </a:lvl1pPr>
              </a:lstStyle>
              <a:p>
                <a:pPr/>
                <a:r>
                  <a:t>Datasets</a:t>
                </a:r>
              </a:p>
            </p:txBody>
          </p:sp>
          <p:sp>
            <p:nvSpPr>
              <p:cNvPr id="1768" name="Shiny Functions"/>
              <p:cNvSpPr/>
              <p:nvPr/>
            </p:nvSpPr>
            <p:spPr>
              <a:xfrm>
                <a:off x="0" y="9310064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>
                  <a:defRPr b="0" cap="none" spc="72" sz="3600">
                    <a:solidFill>
                      <a:srgbClr val="5E626A"/>
                    </a:solidFill>
                  </a:defRPr>
                </a:lvl1pPr>
              </a:lstStyle>
              <a:p>
                <a:pPr/>
                <a:r>
                  <a:t>Shiny Functions</a:t>
                </a:r>
              </a:p>
            </p:txBody>
          </p:sp>
          <p:sp>
            <p:nvSpPr>
              <p:cNvPr id="1769" name="Export Functions"/>
              <p:cNvSpPr/>
              <p:nvPr/>
            </p:nvSpPr>
            <p:spPr>
              <a:xfrm>
                <a:off x="0" y="10126993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>
                  <a:defRPr b="0" cap="none" spc="72" sz="3600">
                    <a:solidFill>
                      <a:srgbClr val="5E626A"/>
                    </a:solidFill>
                  </a:defRPr>
                </a:lvl1pPr>
              </a:lstStyle>
              <a:p>
                <a:pPr/>
                <a:r>
                  <a:t>Export Functions</a:t>
                </a:r>
              </a:p>
            </p:txBody>
          </p:sp>
        </p:grpSp>
        <p:grpSp>
          <p:nvGrpSpPr>
            <p:cNvPr id="1773" name="Rectangle"/>
            <p:cNvGrpSpPr/>
            <p:nvPr/>
          </p:nvGrpSpPr>
          <p:grpSpPr>
            <a:xfrm>
              <a:off x="-63500" y="-36652"/>
              <a:ext cx="569866" cy="711201"/>
              <a:chOff x="0" y="0"/>
              <a:chExt cx="569865" cy="711200"/>
            </a:xfrm>
          </p:grpSpPr>
          <p:sp>
            <p:nvSpPr>
              <p:cNvPr id="1772" name="Rectangle"/>
              <p:cNvSpPr/>
              <p:nvPr/>
            </p:nvSpPr>
            <p:spPr>
              <a:xfrm>
                <a:off x="63500" y="63500"/>
                <a:ext cx="442866" cy="584200"/>
              </a:xfrm>
              <a:prstGeom prst="rect">
                <a:avLst/>
              </a:prstGeom>
              <a:solidFill>
                <a:srgbClr val="B8DFFC"/>
              </a:solidFill>
              <a:ln>
                <a:noFil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pic>
            <p:nvPicPr>
              <p:cNvPr id="1771" name="Rectangle Rectangle" descr="Rectangle Rectangle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569866" cy="71120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776" name="Rectangle"/>
            <p:cNvGrpSpPr/>
            <p:nvPr/>
          </p:nvGrpSpPr>
          <p:grpSpPr>
            <a:xfrm>
              <a:off x="-63500" y="779409"/>
              <a:ext cx="569866" cy="711201"/>
              <a:chOff x="0" y="0"/>
              <a:chExt cx="569865" cy="711200"/>
            </a:xfrm>
          </p:grpSpPr>
          <p:sp>
            <p:nvSpPr>
              <p:cNvPr id="1775" name="Rectangle"/>
              <p:cNvSpPr/>
              <p:nvPr/>
            </p:nvSpPr>
            <p:spPr>
              <a:xfrm>
                <a:off x="63500" y="63500"/>
                <a:ext cx="442866" cy="584200"/>
              </a:xfrm>
              <a:prstGeom prst="rect">
                <a:avLst/>
              </a:prstGeom>
              <a:solidFill>
                <a:srgbClr val="BB3979"/>
              </a:solidFill>
              <a:ln>
                <a:noFil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pic>
            <p:nvPicPr>
              <p:cNvPr id="1774" name="Rectangle Rectangle" descr="Rectangle Rectangle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569866" cy="71120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779" name="Rectangle"/>
            <p:cNvGrpSpPr/>
            <p:nvPr/>
          </p:nvGrpSpPr>
          <p:grpSpPr>
            <a:xfrm>
              <a:off x="-63500" y="1595470"/>
              <a:ext cx="569866" cy="711201"/>
              <a:chOff x="0" y="0"/>
              <a:chExt cx="569865" cy="711200"/>
            </a:xfrm>
          </p:grpSpPr>
          <p:sp>
            <p:nvSpPr>
              <p:cNvPr id="1778" name="Rectangle"/>
              <p:cNvSpPr/>
              <p:nvPr/>
            </p:nvSpPr>
            <p:spPr>
              <a:xfrm>
                <a:off x="63500" y="63500"/>
                <a:ext cx="442866" cy="584200"/>
              </a:xfrm>
              <a:prstGeom prst="rect">
                <a:avLst/>
              </a:prstGeom>
              <a:solidFill>
                <a:srgbClr val="F7CB99"/>
              </a:solidFill>
              <a:ln>
                <a:noFil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pic>
            <p:nvPicPr>
              <p:cNvPr id="1777" name="Rectangle Rectangle" descr="Rectangle Rectangle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569866" cy="71120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782" name="Rectangle"/>
            <p:cNvGrpSpPr/>
            <p:nvPr/>
          </p:nvGrpSpPr>
          <p:grpSpPr>
            <a:xfrm>
              <a:off x="-63500" y="2411532"/>
              <a:ext cx="569866" cy="711201"/>
              <a:chOff x="0" y="0"/>
              <a:chExt cx="569865" cy="711200"/>
            </a:xfrm>
          </p:grpSpPr>
          <p:sp>
            <p:nvSpPr>
              <p:cNvPr id="1781" name="Rectangle"/>
              <p:cNvSpPr/>
              <p:nvPr/>
            </p:nvSpPr>
            <p:spPr>
              <a:xfrm>
                <a:off x="63500" y="63500"/>
                <a:ext cx="442866" cy="584200"/>
              </a:xfrm>
              <a:prstGeom prst="rect">
                <a:avLst/>
              </a:prstGeom>
              <a:solidFill>
                <a:srgbClr val="A9D698"/>
              </a:solidFill>
              <a:ln>
                <a:noFil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pic>
            <p:nvPicPr>
              <p:cNvPr id="1780" name="Rectangle Rectangle" descr="Rectangle Rectangle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569866" cy="71120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785" name="Rectangle"/>
            <p:cNvGrpSpPr/>
            <p:nvPr/>
          </p:nvGrpSpPr>
          <p:grpSpPr>
            <a:xfrm>
              <a:off x="-63500" y="3227593"/>
              <a:ext cx="569866" cy="711201"/>
              <a:chOff x="0" y="0"/>
              <a:chExt cx="569865" cy="711200"/>
            </a:xfrm>
          </p:grpSpPr>
          <p:sp>
            <p:nvSpPr>
              <p:cNvPr id="1784" name="Rectangle"/>
              <p:cNvSpPr/>
              <p:nvPr/>
            </p:nvSpPr>
            <p:spPr>
              <a:xfrm>
                <a:off x="63500" y="63500"/>
                <a:ext cx="442866" cy="584200"/>
              </a:xfrm>
              <a:prstGeom prst="rect">
                <a:avLst/>
              </a:prstGeom>
              <a:solidFill>
                <a:srgbClr val="DD9BBA"/>
              </a:solidFill>
              <a:ln>
                <a:noFil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pic>
            <p:nvPicPr>
              <p:cNvPr id="1783" name="Rectangle Rectangle" descr="Rectangle Rectangle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569866" cy="71120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788" name="Rectangle"/>
            <p:cNvGrpSpPr/>
            <p:nvPr/>
          </p:nvGrpSpPr>
          <p:grpSpPr>
            <a:xfrm>
              <a:off x="-63500" y="4043655"/>
              <a:ext cx="569866" cy="711201"/>
              <a:chOff x="0" y="0"/>
              <a:chExt cx="569865" cy="711200"/>
            </a:xfrm>
          </p:grpSpPr>
          <p:sp>
            <p:nvSpPr>
              <p:cNvPr id="1787" name="Rectangle"/>
              <p:cNvSpPr/>
              <p:nvPr/>
            </p:nvSpPr>
            <p:spPr>
              <a:xfrm>
                <a:off x="63500" y="63500"/>
                <a:ext cx="442866" cy="584200"/>
              </a:xfrm>
              <a:prstGeom prst="rect">
                <a:avLst/>
              </a:prstGeom>
              <a:solidFill>
                <a:srgbClr val="5D5D5D"/>
              </a:solidFill>
              <a:ln>
                <a:noFil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pic>
            <p:nvPicPr>
              <p:cNvPr id="1786" name="Rectangle Rectangle" descr="Rectangle Rectangle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569866" cy="71120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791" name="Rectangle"/>
            <p:cNvGrpSpPr/>
            <p:nvPr/>
          </p:nvGrpSpPr>
          <p:grpSpPr>
            <a:xfrm>
              <a:off x="-63500" y="4859716"/>
              <a:ext cx="569866" cy="711201"/>
              <a:chOff x="0" y="0"/>
              <a:chExt cx="569865" cy="711200"/>
            </a:xfrm>
          </p:grpSpPr>
          <p:sp>
            <p:nvSpPr>
              <p:cNvPr id="1790" name="Rectangle"/>
              <p:cNvSpPr/>
              <p:nvPr/>
            </p:nvSpPr>
            <p:spPr>
              <a:xfrm>
                <a:off x="63500" y="63500"/>
                <a:ext cx="442866" cy="584200"/>
              </a:xfrm>
              <a:prstGeom prst="rect">
                <a:avLst/>
              </a:prstGeom>
              <a:solidFill>
                <a:srgbClr val="499F69"/>
              </a:solidFill>
              <a:ln>
                <a:noFil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pic>
            <p:nvPicPr>
              <p:cNvPr id="1789" name="Rectangle Rectangle" descr="Rectangle Rectangle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569866" cy="71120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794" name="Rectangle"/>
            <p:cNvGrpSpPr/>
            <p:nvPr/>
          </p:nvGrpSpPr>
          <p:grpSpPr>
            <a:xfrm>
              <a:off x="-63500" y="5675778"/>
              <a:ext cx="569866" cy="711201"/>
              <a:chOff x="0" y="0"/>
              <a:chExt cx="569865" cy="711200"/>
            </a:xfrm>
          </p:grpSpPr>
          <p:sp>
            <p:nvSpPr>
              <p:cNvPr id="1793" name="Rectangle"/>
              <p:cNvSpPr/>
              <p:nvPr/>
            </p:nvSpPr>
            <p:spPr>
              <a:xfrm>
                <a:off x="63500" y="63500"/>
                <a:ext cx="442866" cy="584200"/>
              </a:xfrm>
              <a:prstGeom prst="rect">
                <a:avLst/>
              </a:prstGeom>
              <a:solidFill>
                <a:srgbClr val="EA8842"/>
              </a:solidFill>
              <a:ln>
                <a:noFil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pic>
            <p:nvPicPr>
              <p:cNvPr id="1792" name="Rectangle Rectangle" descr="Rectangle Rectangle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569866" cy="71120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797" name="Rectangle"/>
            <p:cNvGrpSpPr/>
            <p:nvPr/>
          </p:nvGrpSpPr>
          <p:grpSpPr>
            <a:xfrm>
              <a:off x="-63500" y="6491839"/>
              <a:ext cx="569866" cy="711201"/>
              <a:chOff x="0" y="0"/>
              <a:chExt cx="569865" cy="711200"/>
            </a:xfrm>
          </p:grpSpPr>
          <p:sp>
            <p:nvSpPr>
              <p:cNvPr id="1796" name="Rectangle"/>
              <p:cNvSpPr/>
              <p:nvPr/>
            </p:nvSpPr>
            <p:spPr>
              <a:xfrm>
                <a:off x="63500" y="63500"/>
                <a:ext cx="442866" cy="584200"/>
              </a:xfrm>
              <a:prstGeom prst="rect">
                <a:avLst/>
              </a:prstGeom>
              <a:solidFill>
                <a:srgbClr val="A62116"/>
              </a:solidFill>
              <a:ln>
                <a:noFil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pic>
            <p:nvPicPr>
              <p:cNvPr id="1795" name="Rectangle Rectangle" descr="Rectangle Rectangle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569866" cy="71120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800" name="Rectangle"/>
            <p:cNvGrpSpPr/>
            <p:nvPr/>
          </p:nvGrpSpPr>
          <p:grpSpPr>
            <a:xfrm>
              <a:off x="-63500" y="7307901"/>
              <a:ext cx="569866" cy="711201"/>
              <a:chOff x="0" y="0"/>
              <a:chExt cx="569865" cy="711200"/>
            </a:xfrm>
          </p:grpSpPr>
          <p:sp>
            <p:nvSpPr>
              <p:cNvPr id="1799" name="Rectangle"/>
              <p:cNvSpPr/>
              <p:nvPr/>
            </p:nvSpPr>
            <p:spPr>
              <a:xfrm>
                <a:off x="63500" y="63500"/>
                <a:ext cx="442866" cy="584200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pic>
            <p:nvPicPr>
              <p:cNvPr id="1798" name="Rectangle Rectangle" descr="Rectangle Rectangle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569866" cy="71120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803" name="Rectangle"/>
            <p:cNvGrpSpPr/>
            <p:nvPr/>
          </p:nvGrpSpPr>
          <p:grpSpPr>
            <a:xfrm>
              <a:off x="-63500" y="8123962"/>
              <a:ext cx="569866" cy="711201"/>
              <a:chOff x="0" y="0"/>
              <a:chExt cx="569865" cy="711200"/>
            </a:xfrm>
          </p:grpSpPr>
          <p:sp>
            <p:nvSpPr>
              <p:cNvPr id="1802" name="Rectangle"/>
              <p:cNvSpPr/>
              <p:nvPr/>
            </p:nvSpPr>
            <p:spPr>
              <a:xfrm>
                <a:off x="63500" y="63500"/>
                <a:ext cx="442866" cy="584200"/>
              </a:xfrm>
              <a:prstGeom prst="rect">
                <a:avLst/>
              </a:prstGeom>
              <a:solidFill>
                <a:srgbClr val="3374B5"/>
              </a:solidFill>
              <a:ln>
                <a:noFil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pic>
            <p:nvPicPr>
              <p:cNvPr id="1801" name="Rectangle Rectangle" descr="Rectangle Rectangle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569866" cy="71120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806" name="Rectangle"/>
            <p:cNvGrpSpPr/>
            <p:nvPr/>
          </p:nvGrpSpPr>
          <p:grpSpPr>
            <a:xfrm>
              <a:off x="-63500" y="8940024"/>
              <a:ext cx="569866" cy="711201"/>
              <a:chOff x="0" y="0"/>
              <a:chExt cx="569865" cy="711200"/>
            </a:xfrm>
          </p:grpSpPr>
          <p:sp>
            <p:nvSpPr>
              <p:cNvPr id="1805" name="Rectangle"/>
              <p:cNvSpPr/>
              <p:nvPr/>
            </p:nvSpPr>
            <p:spPr>
              <a:xfrm>
                <a:off x="63500" y="63500"/>
                <a:ext cx="442866" cy="584200"/>
              </a:xfrm>
              <a:prstGeom prst="rect">
                <a:avLst/>
              </a:prstGeom>
              <a:solidFill>
                <a:srgbClr val="F6D26A"/>
              </a:solidFill>
              <a:ln>
                <a:noFil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pic>
            <p:nvPicPr>
              <p:cNvPr id="1804" name="Rectangle Rectangle" descr="Rectangle Rectangle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569866" cy="71120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809" name="Rectangle"/>
            <p:cNvGrpSpPr/>
            <p:nvPr/>
          </p:nvGrpSpPr>
          <p:grpSpPr>
            <a:xfrm>
              <a:off x="-63500" y="9756085"/>
              <a:ext cx="569866" cy="711201"/>
              <a:chOff x="0" y="0"/>
              <a:chExt cx="569865" cy="711200"/>
            </a:xfrm>
          </p:grpSpPr>
          <p:sp>
            <p:nvSpPr>
              <p:cNvPr id="1808" name="Rectangle"/>
              <p:cNvSpPr/>
              <p:nvPr/>
            </p:nvSpPr>
            <p:spPr>
              <a:xfrm>
                <a:off x="63500" y="63500"/>
                <a:ext cx="442866" cy="584200"/>
              </a:xfrm>
              <a:prstGeom prst="rect">
                <a:avLst/>
              </a:prstGeom>
              <a:solidFill>
                <a:srgbClr val="8EA5BC"/>
              </a:solidFill>
              <a:ln>
                <a:noFil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pic>
            <p:nvPicPr>
              <p:cNvPr id="1807" name="Rectangle Rectangle" descr="Rectangle Rectangle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569866" cy="711200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1811" name="How to Do Modifications on Entire Columns"/>
          <p:cNvSpPr txBox="1"/>
          <p:nvPr/>
        </p:nvSpPr>
        <p:spPr>
          <a:xfrm>
            <a:off x="6000432" y="-1178197"/>
            <a:ext cx="1238313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How to Do Modifications on Entire Columns</a:t>
            </a:r>
          </a:p>
        </p:txBody>
      </p:sp>
      <p:sp>
        <p:nvSpPr>
          <p:cNvPr id="1812" name="Line"/>
          <p:cNvSpPr/>
          <p:nvPr/>
        </p:nvSpPr>
        <p:spPr>
          <a:xfrm flipV="1">
            <a:off x="8945306" y="-168154"/>
            <a:ext cx="1" cy="14321410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813" name="Line"/>
          <p:cNvSpPr/>
          <p:nvPr/>
        </p:nvSpPr>
        <p:spPr>
          <a:xfrm>
            <a:off x="-3851161" y="13110666"/>
            <a:ext cx="29139193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814" name="Line"/>
          <p:cNvSpPr/>
          <p:nvPr/>
        </p:nvSpPr>
        <p:spPr>
          <a:xfrm>
            <a:off x="-3851161" y="1972315"/>
            <a:ext cx="29139196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815" name="Line"/>
          <p:cNvSpPr/>
          <p:nvPr/>
        </p:nvSpPr>
        <p:spPr>
          <a:xfrm>
            <a:off x="-3724161" y="-170477"/>
            <a:ext cx="29139196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Rectangle"/>
          <p:cNvSpPr/>
          <p:nvPr/>
        </p:nvSpPr>
        <p:spPr>
          <a:xfrm>
            <a:off x="-43802" y="-249014"/>
            <a:ext cx="762140" cy="14214028"/>
          </a:xfrm>
          <a:prstGeom prst="rect">
            <a:avLst/>
          </a:prstGeom>
          <a:gradFill>
            <a:gsLst>
              <a:gs pos="0">
                <a:schemeClr val="accent1">
                  <a:satOff val="-3355"/>
                  <a:lumOff val="26614"/>
                  <a:alpha val="50000"/>
                </a:schemeClr>
              </a:gs>
              <a:gs pos="100000">
                <a:srgbClr val="2A61B7">
                  <a:alpha val="91008"/>
                </a:srgbClr>
              </a:gs>
            </a:gsLst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818" name="Demo"/>
          <p:cNvSpPr txBox="1"/>
          <p:nvPr/>
        </p:nvSpPr>
        <p:spPr>
          <a:xfrm>
            <a:off x="7983067" y="4756150"/>
            <a:ext cx="8417866" cy="420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spc="0" sz="25600">
                <a:solidFill>
                  <a:srgbClr val="53585F"/>
                </a:solidFill>
                <a:latin typeface="Snell Roundhand Bold"/>
                <a:ea typeface="Snell Roundhand Bold"/>
                <a:cs typeface="Snell Roundhand Bold"/>
                <a:sym typeface="Snell Roundhand Bold"/>
              </a:defRPr>
            </a:lvl1pPr>
          </a:lstStyle>
          <a:p>
            <a:pPr/>
            <a:r>
              <a:t>Demo</a:t>
            </a:r>
          </a:p>
        </p:txBody>
      </p:sp>
      <p:sp>
        <p:nvSpPr>
          <p:cNvPr id="1819" name="Line"/>
          <p:cNvSpPr/>
          <p:nvPr/>
        </p:nvSpPr>
        <p:spPr>
          <a:xfrm flipV="1">
            <a:off x="351189" y="-168154"/>
            <a:ext cx="1" cy="14321410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820" name="Line"/>
          <p:cNvSpPr/>
          <p:nvPr/>
        </p:nvSpPr>
        <p:spPr>
          <a:xfrm flipV="1">
            <a:off x="726406" y="-1991403"/>
            <a:ext cx="1" cy="1738138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821" name="Line"/>
          <p:cNvSpPr/>
          <p:nvPr/>
        </p:nvSpPr>
        <p:spPr>
          <a:xfrm flipH="1">
            <a:off x="538798" y="-935640"/>
            <a:ext cx="1" cy="16539222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822" name="Line"/>
          <p:cNvSpPr/>
          <p:nvPr/>
        </p:nvSpPr>
        <p:spPr>
          <a:xfrm flipV="1">
            <a:off x="163581" y="-170477"/>
            <a:ext cx="1" cy="1500889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roup"/>
          <p:cNvGrpSpPr/>
          <p:nvPr/>
        </p:nvGrpSpPr>
        <p:grpSpPr>
          <a:xfrm>
            <a:off x="2062910" y="3560143"/>
            <a:ext cx="19807665" cy="3005771"/>
            <a:chOff x="0" y="0"/>
            <a:chExt cx="19807664" cy="3005769"/>
          </a:xfrm>
        </p:grpSpPr>
        <p:pic>
          <p:nvPicPr>
            <p:cNvPr id="318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27004"/>
              <a:ext cx="4889668" cy="27517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9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269843" y="105836"/>
              <a:ext cx="4889668" cy="27940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0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4812159" y="0"/>
              <a:ext cx="4995506" cy="30057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1" name="Line"/>
            <p:cNvSpPr/>
            <p:nvPr/>
          </p:nvSpPr>
          <p:spPr>
            <a:xfrm>
              <a:off x="5303057" y="1502884"/>
              <a:ext cx="1546311" cy="1"/>
            </a:xfrm>
            <a:prstGeom prst="line">
              <a:avLst/>
            </a:prstGeom>
            <a:noFill/>
            <a:ln w="63500" cap="flat">
              <a:solidFill>
                <a:srgbClr val="979797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2" name="Line"/>
            <p:cNvSpPr/>
            <p:nvPr/>
          </p:nvSpPr>
          <p:spPr>
            <a:xfrm>
              <a:off x="12716205" y="1502884"/>
              <a:ext cx="1539259" cy="1"/>
            </a:xfrm>
            <a:prstGeom prst="line">
              <a:avLst/>
            </a:prstGeom>
            <a:noFill/>
            <a:ln w="63500" cap="flat">
              <a:solidFill>
                <a:srgbClr val="969797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324" name="table data"/>
          <p:cNvSpPr txBox="1"/>
          <p:nvPr/>
        </p:nvSpPr>
        <p:spPr>
          <a:xfrm>
            <a:off x="3063021" y="6654887"/>
            <a:ext cx="292262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200">
                <a:solidFill>
                  <a:srgbClr val="53585F"/>
                </a:solidFill>
              </a:defRPr>
            </a:lvl1pPr>
          </a:lstStyle>
          <a:p>
            <a:pPr/>
            <a:r>
              <a:t>table data</a:t>
            </a:r>
          </a:p>
        </p:txBody>
      </p:sp>
      <p:sp>
        <p:nvSpPr>
          <p:cNvPr id="325" name="gt object"/>
          <p:cNvSpPr txBox="1"/>
          <p:nvPr/>
        </p:nvSpPr>
        <p:spPr>
          <a:xfrm>
            <a:off x="10423691" y="6654887"/>
            <a:ext cx="292262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spc="0" sz="3200">
                <a:solidFill>
                  <a:srgbClr val="53585F"/>
                </a:solidFill>
              </a:defRPr>
            </a:pPr>
            <a:r>
              <a:rPr b="1"/>
              <a:t>gt</a:t>
            </a:r>
            <a:r>
              <a:t> object</a:t>
            </a:r>
          </a:p>
        </p:txBody>
      </p:sp>
      <p:sp>
        <p:nvSpPr>
          <p:cNvPr id="326" name="gt table"/>
          <p:cNvSpPr txBox="1"/>
          <p:nvPr/>
        </p:nvSpPr>
        <p:spPr>
          <a:xfrm>
            <a:off x="18030211" y="6654887"/>
            <a:ext cx="292262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spc="0" sz="3200">
                <a:solidFill>
                  <a:srgbClr val="53585F"/>
                </a:solidFill>
              </a:defRPr>
            </a:pPr>
            <a:r>
              <a:rPr b="1"/>
              <a:t>gt</a:t>
            </a:r>
            <a:r>
              <a:t> table</a:t>
            </a:r>
          </a:p>
        </p:txBody>
      </p:sp>
      <p:sp>
        <p:nvSpPr>
          <p:cNvPr id="327" name="The Typical Workflow for Making Tables with gt"/>
          <p:cNvSpPr txBox="1"/>
          <p:nvPr/>
        </p:nvSpPr>
        <p:spPr>
          <a:xfrm>
            <a:off x="1248475" y="768604"/>
            <a:ext cx="21859232" cy="863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i="1" spc="0" sz="5000">
                <a:solidFill>
                  <a:srgbClr val="53585F"/>
                </a:solidFill>
              </a:defRPr>
            </a:pPr>
            <a:r>
              <a:t>The Typical Workflow for Making Tables with </a:t>
            </a:r>
            <a:r>
              <a:rPr b="1"/>
              <a:t>gt</a:t>
            </a:r>
            <a:r>
              <a:t> </a:t>
            </a:r>
          </a:p>
        </p:txBody>
      </p:sp>
      <p:sp>
        <p:nvSpPr>
          <p:cNvPr id="328" name="Put your data in a form that’s reasonably close to the expected form of the display table."/>
          <p:cNvSpPr txBox="1"/>
          <p:nvPr/>
        </p:nvSpPr>
        <p:spPr>
          <a:xfrm>
            <a:off x="1605597" y="7666656"/>
            <a:ext cx="5837472" cy="248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39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Put your data in a form that’s reasonably close to the expected form of the display table.</a:t>
            </a:r>
          </a:p>
        </p:txBody>
      </p:sp>
      <p:sp>
        <p:nvSpPr>
          <p:cNvPr id="329" name="Use dplyr and tidyr and other great Tidyverse 📦s."/>
          <p:cNvSpPr txBox="1"/>
          <p:nvPr/>
        </p:nvSpPr>
        <p:spPr>
          <a:xfrm>
            <a:off x="1605597" y="11167825"/>
            <a:ext cx="5837472" cy="1320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39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Use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dplyr</a:t>
            </a:r>
            <a:r>
              <a:t> and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tidyr</a:t>
            </a:r>
            <a:r>
              <a:t> and other great Tidyverse </a:t>
            </a:r>
            <a:r>
              <a:rPr sz="3500"/>
              <a:t>📦</a:t>
            </a:r>
            <a:r>
              <a:t>s. </a:t>
            </a:r>
          </a:p>
        </p:txBody>
      </p:sp>
      <p:sp>
        <p:nvSpPr>
          <p:cNvPr id="330" name="①"/>
          <p:cNvSpPr txBox="1"/>
          <p:nvPr/>
        </p:nvSpPr>
        <p:spPr>
          <a:xfrm>
            <a:off x="1605597" y="2237060"/>
            <a:ext cx="5837472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6200">
                <a:solidFill>
                  <a:srgbClr val="387A7D"/>
                </a:solidFill>
              </a:defRPr>
            </a:lvl1pPr>
          </a:lstStyle>
          <a:p>
            <a:pPr/>
            <a:r>
              <a:t>①</a:t>
            </a:r>
          </a:p>
        </p:txBody>
      </p:sp>
      <p:sp>
        <p:nvSpPr>
          <p:cNvPr id="331" name="②"/>
          <p:cNvSpPr txBox="1"/>
          <p:nvPr/>
        </p:nvSpPr>
        <p:spPr>
          <a:xfrm>
            <a:off x="8966267" y="2237060"/>
            <a:ext cx="5837472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6200">
                <a:solidFill>
                  <a:srgbClr val="387A7D"/>
                </a:solidFill>
              </a:defRPr>
            </a:lvl1pPr>
          </a:lstStyle>
          <a:p>
            <a:pPr/>
            <a:r>
              <a:t>②</a:t>
            </a:r>
          </a:p>
        </p:txBody>
      </p:sp>
      <p:sp>
        <p:nvSpPr>
          <p:cNvPr id="332" name="③"/>
          <p:cNvSpPr txBox="1"/>
          <p:nvPr/>
        </p:nvSpPr>
        <p:spPr>
          <a:xfrm>
            <a:off x="16572786" y="2237060"/>
            <a:ext cx="5837473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6200">
                <a:solidFill>
                  <a:srgbClr val="387A7D"/>
                </a:solidFill>
              </a:defRPr>
            </a:lvl1pPr>
          </a:lstStyle>
          <a:p>
            <a:pPr/>
            <a:r>
              <a:t>③</a:t>
            </a:r>
          </a:p>
        </p:txBody>
      </p:sp>
      <p:sp>
        <p:nvSpPr>
          <p:cNvPr id="333" name="Output the table to HTML, save an image. RTF and LaTeX output is possible as well."/>
          <p:cNvSpPr txBox="1"/>
          <p:nvPr/>
        </p:nvSpPr>
        <p:spPr>
          <a:xfrm>
            <a:off x="16455051" y="14230197"/>
            <a:ext cx="6072943" cy="2489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39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Output the table to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HTML</a:t>
            </a:r>
            <a:r>
              <a:t>, save an image.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RTF</a:t>
            </a:r>
            <a:r>
              <a:t> and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LaTeX</a:t>
            </a:r>
            <a:r>
              <a:t> output is possible as well.</a:t>
            </a:r>
          </a:p>
        </p:txBody>
      </p:sp>
      <p:sp>
        <p:nvSpPr>
          <p:cNvPr id="334" name="Use tables in Shiny apps, reports, packages, etc."/>
          <p:cNvSpPr txBox="1"/>
          <p:nvPr/>
        </p:nvSpPr>
        <p:spPr>
          <a:xfrm>
            <a:off x="16455051" y="17743872"/>
            <a:ext cx="6072942" cy="1295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39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Use tables in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Shiny</a:t>
            </a:r>
            <a:r>
              <a:t> apps, reports, packages, etc.</a:t>
            </a:r>
          </a:p>
        </p:txBody>
      </p:sp>
      <p:sp>
        <p:nvSpPr>
          <p:cNvPr id="335" name="Add table components, group rows together, add spanner labels, footnotes, format cells, add styles…"/>
          <p:cNvSpPr txBox="1"/>
          <p:nvPr/>
        </p:nvSpPr>
        <p:spPr>
          <a:xfrm>
            <a:off x="8835020" y="7666656"/>
            <a:ext cx="5837472" cy="248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39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Add table components, group rows together, add spanner labels, footnotes, format cells, add styles…</a:t>
            </a:r>
          </a:p>
        </p:txBody>
      </p:sp>
      <p:sp>
        <p:nvSpPr>
          <p:cNvPr id="336" name="Use gt’s functions to build. Preview in RStudio."/>
          <p:cNvSpPr txBox="1"/>
          <p:nvPr/>
        </p:nvSpPr>
        <p:spPr>
          <a:xfrm>
            <a:off x="8835020" y="11180316"/>
            <a:ext cx="6099967" cy="1295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39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Use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’s functions to build. Preview in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RStudio</a:t>
            </a:r>
            <a:r>
              <a:t>.</a:t>
            </a:r>
          </a:p>
        </p:txBody>
      </p:sp>
      <p:sp>
        <p:nvSpPr>
          <p:cNvPr id="337" name="Rectangle"/>
          <p:cNvSpPr/>
          <p:nvPr/>
        </p:nvSpPr>
        <p:spPr>
          <a:xfrm>
            <a:off x="16346067" y="7689855"/>
            <a:ext cx="6290912" cy="5416401"/>
          </a:xfrm>
          <a:prstGeom prst="rect">
            <a:avLst/>
          </a:prstGeom>
          <a:solidFill>
            <a:srgbClr val="FF9300">
              <a:alpha val="1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6" name="Group"/>
          <p:cNvGrpSpPr/>
          <p:nvPr/>
        </p:nvGrpSpPr>
        <p:grpSpPr>
          <a:xfrm>
            <a:off x="14428711" y="11454727"/>
            <a:ext cx="5299376" cy="747985"/>
            <a:chOff x="0" y="0"/>
            <a:chExt cx="5299374" cy="747983"/>
          </a:xfrm>
        </p:grpSpPr>
        <p:pic>
          <p:nvPicPr>
            <p:cNvPr id="1824" name="envelope.png" descr="envelop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47984" cy="7479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25" name="rich@rstudio.com"/>
            <p:cNvSpPr txBox="1"/>
            <p:nvPr/>
          </p:nvSpPr>
          <p:spPr>
            <a:xfrm>
              <a:off x="923111" y="74798"/>
              <a:ext cx="4376264" cy="598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defTabSz="569594">
                <a:defRPr b="0" cap="none" spc="162" sz="3243">
                  <a:solidFill>
                    <a:srgbClr val="333333"/>
                  </a:solidFill>
                </a:defRPr>
              </a:lvl1pPr>
            </a:lstStyle>
            <a:p>
              <a:pPr/>
              <a:r>
                <a:t>rich@rstudio.com</a:t>
              </a:r>
            </a:p>
          </p:txBody>
        </p:sp>
      </p:grpSp>
      <p:grpSp>
        <p:nvGrpSpPr>
          <p:cNvPr id="1829" name="Group"/>
          <p:cNvGrpSpPr/>
          <p:nvPr/>
        </p:nvGrpSpPr>
        <p:grpSpPr>
          <a:xfrm>
            <a:off x="9962225" y="11454727"/>
            <a:ext cx="5299376" cy="747985"/>
            <a:chOff x="0" y="0"/>
            <a:chExt cx="5299374" cy="747983"/>
          </a:xfrm>
        </p:grpSpPr>
        <p:pic>
          <p:nvPicPr>
            <p:cNvPr id="1827" name="twitter.png" descr="twitter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747984" cy="7479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28" name="@riannone"/>
            <p:cNvSpPr txBox="1"/>
            <p:nvPr/>
          </p:nvSpPr>
          <p:spPr>
            <a:xfrm>
              <a:off x="923111" y="74798"/>
              <a:ext cx="4376264" cy="598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defTabSz="569594">
                <a:defRPr b="0" cap="none" spc="162" sz="3243">
                  <a:solidFill>
                    <a:srgbClr val="333333"/>
                  </a:solidFill>
                </a:defRPr>
              </a:lvl1pPr>
            </a:lstStyle>
            <a:p>
              <a:pPr/>
              <a:r>
                <a:t>@riannone</a:t>
              </a:r>
            </a:p>
          </p:txBody>
        </p:sp>
      </p:grpSp>
      <p:grpSp>
        <p:nvGrpSpPr>
          <p:cNvPr id="1832" name="Group"/>
          <p:cNvGrpSpPr/>
          <p:nvPr/>
        </p:nvGrpSpPr>
        <p:grpSpPr>
          <a:xfrm>
            <a:off x="5500415" y="11454727"/>
            <a:ext cx="5290026" cy="747985"/>
            <a:chOff x="0" y="0"/>
            <a:chExt cx="5290024" cy="747983"/>
          </a:xfrm>
        </p:grpSpPr>
        <p:pic>
          <p:nvPicPr>
            <p:cNvPr id="1830" name="github.png" descr="github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729285" cy="7479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31" name="rich-iannone"/>
            <p:cNvSpPr txBox="1"/>
            <p:nvPr/>
          </p:nvSpPr>
          <p:spPr>
            <a:xfrm>
              <a:off x="913761" y="74798"/>
              <a:ext cx="4376264" cy="598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defTabSz="569594">
                <a:defRPr b="0" cap="none" spc="162" sz="3243">
                  <a:solidFill>
                    <a:srgbClr val="333333"/>
                  </a:solidFill>
                </a:defRPr>
              </a:lvl1pPr>
            </a:lstStyle>
            <a:p>
              <a:pPr/>
              <a:r>
                <a:t>rich-iannone</a:t>
              </a:r>
            </a:p>
          </p:txBody>
        </p:sp>
      </p:grpSp>
      <p:sp>
        <p:nvSpPr>
          <p:cNvPr id="1833" name="Rectangle"/>
          <p:cNvSpPr/>
          <p:nvPr/>
        </p:nvSpPr>
        <p:spPr>
          <a:xfrm>
            <a:off x="14131849" y="8243375"/>
            <a:ext cx="1760355" cy="356045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834" name="Rectangle"/>
          <p:cNvSpPr/>
          <p:nvPr/>
        </p:nvSpPr>
        <p:spPr>
          <a:xfrm>
            <a:off x="14131849" y="3048230"/>
            <a:ext cx="1760355" cy="198004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835" name="https://github.com/rich-iannone/presentations"/>
          <p:cNvSpPr txBox="1"/>
          <p:nvPr/>
        </p:nvSpPr>
        <p:spPr>
          <a:xfrm>
            <a:off x="6425472" y="9220755"/>
            <a:ext cx="11533056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64" sz="3200">
                <a:solidFill>
                  <a:srgbClr val="53585F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https://github.com/rich-iannone/presentations</a:t>
            </a:r>
          </a:p>
        </p:txBody>
      </p:sp>
      <p:pic>
        <p:nvPicPr>
          <p:cNvPr id="1836" name="gt_hex_logo.png" descr="gt_hex_log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85763" y="1813456"/>
            <a:ext cx="6012474" cy="69343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roup"/>
          <p:cNvGrpSpPr/>
          <p:nvPr/>
        </p:nvGrpSpPr>
        <p:grpSpPr>
          <a:xfrm>
            <a:off x="2062910" y="3560143"/>
            <a:ext cx="19807665" cy="3005771"/>
            <a:chOff x="0" y="0"/>
            <a:chExt cx="19807664" cy="3005769"/>
          </a:xfrm>
        </p:grpSpPr>
        <p:pic>
          <p:nvPicPr>
            <p:cNvPr id="33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27004"/>
              <a:ext cx="4889668" cy="27517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0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269843" y="105836"/>
              <a:ext cx="4889668" cy="27940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1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4812159" y="0"/>
              <a:ext cx="4995506" cy="30057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2" name="Line"/>
            <p:cNvSpPr/>
            <p:nvPr/>
          </p:nvSpPr>
          <p:spPr>
            <a:xfrm>
              <a:off x="5303057" y="1502884"/>
              <a:ext cx="1546311" cy="1"/>
            </a:xfrm>
            <a:prstGeom prst="line">
              <a:avLst/>
            </a:prstGeom>
            <a:noFill/>
            <a:ln w="63500" cap="flat">
              <a:solidFill>
                <a:srgbClr val="979797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43" name="Line"/>
            <p:cNvSpPr/>
            <p:nvPr/>
          </p:nvSpPr>
          <p:spPr>
            <a:xfrm>
              <a:off x="12716205" y="1502884"/>
              <a:ext cx="1539259" cy="1"/>
            </a:xfrm>
            <a:prstGeom prst="line">
              <a:avLst/>
            </a:prstGeom>
            <a:noFill/>
            <a:ln w="63500" cap="flat">
              <a:solidFill>
                <a:srgbClr val="969797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345" name="table data"/>
          <p:cNvSpPr txBox="1"/>
          <p:nvPr/>
        </p:nvSpPr>
        <p:spPr>
          <a:xfrm>
            <a:off x="3063021" y="6654887"/>
            <a:ext cx="292262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200">
                <a:solidFill>
                  <a:srgbClr val="53585F"/>
                </a:solidFill>
              </a:defRPr>
            </a:lvl1pPr>
          </a:lstStyle>
          <a:p>
            <a:pPr/>
            <a:r>
              <a:t>table data</a:t>
            </a:r>
          </a:p>
        </p:txBody>
      </p:sp>
      <p:sp>
        <p:nvSpPr>
          <p:cNvPr id="346" name="gt object"/>
          <p:cNvSpPr txBox="1"/>
          <p:nvPr/>
        </p:nvSpPr>
        <p:spPr>
          <a:xfrm>
            <a:off x="10423691" y="6654887"/>
            <a:ext cx="292262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spc="0" sz="3200">
                <a:solidFill>
                  <a:srgbClr val="53585F"/>
                </a:solidFill>
              </a:defRPr>
            </a:pPr>
            <a:r>
              <a:rPr b="1"/>
              <a:t>gt</a:t>
            </a:r>
            <a:r>
              <a:t> object</a:t>
            </a:r>
          </a:p>
        </p:txBody>
      </p:sp>
      <p:sp>
        <p:nvSpPr>
          <p:cNvPr id="347" name="gt table"/>
          <p:cNvSpPr txBox="1"/>
          <p:nvPr/>
        </p:nvSpPr>
        <p:spPr>
          <a:xfrm>
            <a:off x="18030211" y="6654887"/>
            <a:ext cx="292262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spc="0" sz="3200">
                <a:solidFill>
                  <a:srgbClr val="53585F"/>
                </a:solidFill>
              </a:defRPr>
            </a:pPr>
            <a:r>
              <a:rPr b="1"/>
              <a:t>gt</a:t>
            </a:r>
            <a:r>
              <a:t> table</a:t>
            </a:r>
          </a:p>
        </p:txBody>
      </p:sp>
      <p:sp>
        <p:nvSpPr>
          <p:cNvPr id="348" name="The Typical Workflow for Making Tables with gt"/>
          <p:cNvSpPr txBox="1"/>
          <p:nvPr/>
        </p:nvSpPr>
        <p:spPr>
          <a:xfrm>
            <a:off x="1248475" y="768604"/>
            <a:ext cx="21859232" cy="863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i="1" spc="0" sz="5000">
                <a:solidFill>
                  <a:srgbClr val="53585F"/>
                </a:solidFill>
              </a:defRPr>
            </a:pPr>
            <a:r>
              <a:t>The Typical Workflow for Making Tables with </a:t>
            </a:r>
            <a:r>
              <a:rPr b="1"/>
              <a:t>gt</a:t>
            </a:r>
            <a:r>
              <a:t> </a:t>
            </a:r>
          </a:p>
        </p:txBody>
      </p:sp>
      <p:sp>
        <p:nvSpPr>
          <p:cNvPr id="349" name="Put your data in a form that’s reasonably close to the expected form of the display table."/>
          <p:cNvSpPr txBox="1"/>
          <p:nvPr/>
        </p:nvSpPr>
        <p:spPr>
          <a:xfrm>
            <a:off x="1605597" y="7666656"/>
            <a:ext cx="5837472" cy="248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39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Put your data in a form that’s reasonably close to the expected form of the display table.</a:t>
            </a:r>
          </a:p>
        </p:txBody>
      </p:sp>
      <p:sp>
        <p:nvSpPr>
          <p:cNvPr id="350" name="Add table components, group rows together, add spanner labels, footnotes, format cells, add styles…"/>
          <p:cNvSpPr txBox="1"/>
          <p:nvPr/>
        </p:nvSpPr>
        <p:spPr>
          <a:xfrm>
            <a:off x="8835020" y="7666656"/>
            <a:ext cx="5837472" cy="248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39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Add table components, group rows together, add spanner labels, footnotes, format cells, add styles…</a:t>
            </a:r>
          </a:p>
        </p:txBody>
      </p:sp>
      <p:sp>
        <p:nvSpPr>
          <p:cNvPr id="351" name="Output the table to HTML, save an image. RTF and LaTeX output is possible as well."/>
          <p:cNvSpPr txBox="1"/>
          <p:nvPr/>
        </p:nvSpPr>
        <p:spPr>
          <a:xfrm>
            <a:off x="16455051" y="7666644"/>
            <a:ext cx="6072943" cy="2489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39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Output the table to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HTML</a:t>
            </a:r>
            <a:r>
              <a:t>, save an image.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RTF</a:t>
            </a:r>
            <a:r>
              <a:t> and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LaTeX</a:t>
            </a:r>
            <a:r>
              <a:t> output is possible as well.</a:t>
            </a:r>
          </a:p>
        </p:txBody>
      </p:sp>
      <p:sp>
        <p:nvSpPr>
          <p:cNvPr id="352" name="Use dplyr and tidyr and other great Tidyverse 📦s."/>
          <p:cNvSpPr txBox="1"/>
          <p:nvPr/>
        </p:nvSpPr>
        <p:spPr>
          <a:xfrm>
            <a:off x="1605597" y="11167825"/>
            <a:ext cx="5837472" cy="1320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39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Use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dplyr</a:t>
            </a:r>
            <a:r>
              <a:t> and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tidyr</a:t>
            </a:r>
            <a:r>
              <a:t> and other great Tidyverse </a:t>
            </a:r>
            <a:r>
              <a:rPr sz="3500"/>
              <a:t>📦</a:t>
            </a:r>
            <a:r>
              <a:t>s. </a:t>
            </a:r>
          </a:p>
        </p:txBody>
      </p:sp>
      <p:sp>
        <p:nvSpPr>
          <p:cNvPr id="353" name="Use gt’s functions to build. Preview in RStudio."/>
          <p:cNvSpPr txBox="1"/>
          <p:nvPr/>
        </p:nvSpPr>
        <p:spPr>
          <a:xfrm>
            <a:off x="8835020" y="11180316"/>
            <a:ext cx="6099967" cy="1295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39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Use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’s functions to build. Preview in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RStudio</a:t>
            </a:r>
            <a:r>
              <a:t>.</a:t>
            </a:r>
          </a:p>
        </p:txBody>
      </p:sp>
      <p:sp>
        <p:nvSpPr>
          <p:cNvPr id="354" name="Use tables in Shiny apps, reports, packages, etc."/>
          <p:cNvSpPr txBox="1"/>
          <p:nvPr/>
        </p:nvSpPr>
        <p:spPr>
          <a:xfrm>
            <a:off x="16455051" y="11180319"/>
            <a:ext cx="6072942" cy="1295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39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Use tables in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Shiny</a:t>
            </a:r>
            <a:r>
              <a:t> apps, reports, packages, etc.</a:t>
            </a:r>
          </a:p>
        </p:txBody>
      </p:sp>
      <p:sp>
        <p:nvSpPr>
          <p:cNvPr id="355" name="①"/>
          <p:cNvSpPr txBox="1"/>
          <p:nvPr/>
        </p:nvSpPr>
        <p:spPr>
          <a:xfrm>
            <a:off x="1605597" y="2237060"/>
            <a:ext cx="5837472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6200">
                <a:solidFill>
                  <a:srgbClr val="387A7D"/>
                </a:solidFill>
              </a:defRPr>
            </a:lvl1pPr>
          </a:lstStyle>
          <a:p>
            <a:pPr/>
            <a:r>
              <a:t>①</a:t>
            </a:r>
          </a:p>
        </p:txBody>
      </p:sp>
      <p:sp>
        <p:nvSpPr>
          <p:cNvPr id="356" name="②"/>
          <p:cNvSpPr txBox="1"/>
          <p:nvPr/>
        </p:nvSpPr>
        <p:spPr>
          <a:xfrm>
            <a:off x="8966267" y="2237060"/>
            <a:ext cx="5837472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6200">
                <a:solidFill>
                  <a:srgbClr val="387A7D"/>
                </a:solidFill>
              </a:defRPr>
            </a:lvl1pPr>
          </a:lstStyle>
          <a:p>
            <a:pPr/>
            <a:r>
              <a:t>②</a:t>
            </a:r>
          </a:p>
        </p:txBody>
      </p:sp>
      <p:sp>
        <p:nvSpPr>
          <p:cNvPr id="357" name="③"/>
          <p:cNvSpPr txBox="1"/>
          <p:nvPr/>
        </p:nvSpPr>
        <p:spPr>
          <a:xfrm>
            <a:off x="16572786" y="2237060"/>
            <a:ext cx="5837473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6200">
                <a:solidFill>
                  <a:srgbClr val="387A7D"/>
                </a:solidFill>
              </a:defRPr>
            </a:lvl1pPr>
          </a:lstStyle>
          <a:p>
            <a:pPr/>
            <a:r>
              <a:t>③</a:t>
            </a:r>
          </a:p>
        </p:txBody>
      </p:sp>
      <p:sp>
        <p:nvSpPr>
          <p:cNvPr id="358" name="Categorizing the Useful Features of a Table"/>
          <p:cNvSpPr txBox="1"/>
          <p:nvPr/>
        </p:nvSpPr>
        <p:spPr>
          <a:xfrm>
            <a:off x="1248475" y="-1238823"/>
            <a:ext cx="2185923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Categorizing the Useful Features of a Table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t_cars_tbl.png" descr="gt_cars_tb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61100" y="1983828"/>
            <a:ext cx="11799460" cy="11527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gt_hex_logo.png" descr="gt_hex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46132" y="-19081375"/>
            <a:ext cx="6891736" cy="7948405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the gt package"/>
          <p:cNvSpPr txBox="1"/>
          <p:nvPr/>
        </p:nvSpPr>
        <p:spPr>
          <a:xfrm>
            <a:off x="1248475" y="-10866029"/>
            <a:ext cx="218592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470" sz="4700">
                <a:solidFill>
                  <a:srgbClr val="53585F"/>
                </a:solidFill>
              </a:defRPr>
            </a:lvl1pPr>
          </a:lstStyle>
          <a:p>
            <a:pPr/>
            <a:r>
              <a:t>the gt package</a:t>
            </a:r>
          </a:p>
        </p:txBody>
      </p:sp>
      <p:sp>
        <p:nvSpPr>
          <p:cNvPr id="363" name="Lets you build display tables with easy-to-use functions"/>
          <p:cNvSpPr txBox="1"/>
          <p:nvPr/>
        </p:nvSpPr>
        <p:spPr>
          <a:xfrm>
            <a:off x="3920357" y="-9896976"/>
            <a:ext cx="16515468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Lets you build display tables with easy-to-use functions</a:t>
            </a:r>
          </a:p>
        </p:txBody>
      </p:sp>
      <p:sp>
        <p:nvSpPr>
          <p:cNvPr id="364" name="Table outputs can be HTML, LaTeX, and RTF"/>
          <p:cNvSpPr txBox="1"/>
          <p:nvPr/>
        </p:nvSpPr>
        <p:spPr>
          <a:xfrm>
            <a:off x="3920199" y="-9067668"/>
            <a:ext cx="16515785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Table outputs can be HTML, LaTeX, and RTF</a:t>
            </a:r>
          </a:p>
        </p:txBody>
      </p:sp>
      <p:sp>
        <p:nvSpPr>
          <p:cNvPr id="365" name="Available on GitHub"/>
          <p:cNvSpPr txBox="1"/>
          <p:nvPr/>
        </p:nvSpPr>
        <p:spPr>
          <a:xfrm>
            <a:off x="3937522" y="-8238360"/>
            <a:ext cx="16508956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Available on GitHub</a:t>
            </a:r>
          </a:p>
        </p:txBody>
      </p:sp>
      <p:sp>
        <p:nvSpPr>
          <p:cNvPr id="366" name="Categorizing the Useful Features of a Table"/>
          <p:cNvSpPr txBox="1"/>
          <p:nvPr/>
        </p:nvSpPr>
        <p:spPr>
          <a:xfrm>
            <a:off x="1248475" y="768609"/>
            <a:ext cx="2185923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Categorizing the Useful Features of a Table</a:t>
            </a:r>
          </a:p>
        </p:txBody>
      </p:sp>
      <p:grpSp>
        <p:nvGrpSpPr>
          <p:cNvPr id="369" name="Group"/>
          <p:cNvGrpSpPr/>
          <p:nvPr/>
        </p:nvGrpSpPr>
        <p:grpSpPr>
          <a:xfrm>
            <a:off x="2200739" y="2214674"/>
            <a:ext cx="2922624" cy="1440050"/>
            <a:chOff x="0" y="0"/>
            <a:chExt cx="2922623" cy="1440048"/>
          </a:xfrm>
        </p:grpSpPr>
        <p:sp>
          <p:nvSpPr>
            <p:cNvPr id="367" name="table header"/>
            <p:cNvSpPr txBox="1"/>
            <p:nvPr/>
          </p:nvSpPr>
          <p:spPr>
            <a:xfrm>
              <a:off x="0" y="-1"/>
              <a:ext cx="2922624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r">
                <a:defRPr b="0" cap="none" spc="0" sz="3400">
                  <a:solidFill>
                    <a:srgbClr val="53585F"/>
                  </a:solidFill>
                </a:defRPr>
              </a:lvl1pPr>
            </a:lstStyle>
            <a:p>
              <a:pPr/>
              <a:r>
                <a:t>table header</a:t>
              </a:r>
            </a:p>
          </p:txBody>
        </p:sp>
        <p:sp>
          <p:nvSpPr>
            <p:cNvPr id="368" name="with a title and a subtitle"/>
            <p:cNvSpPr txBox="1"/>
            <p:nvPr/>
          </p:nvSpPr>
          <p:spPr>
            <a:xfrm>
              <a:off x="799691" y="551048"/>
              <a:ext cx="2122933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r">
                <a:defRPr b="0" cap="none" spc="0" sz="2600">
                  <a:solidFill>
                    <a:srgbClr val="53585F"/>
                  </a:solidFill>
                </a:defRPr>
              </a:lvl1pPr>
            </a:lstStyle>
            <a:p>
              <a:pPr/>
              <a:r>
                <a:t>with a title and a subtitle</a:t>
              </a:r>
            </a:p>
          </p:txBody>
        </p:sp>
      </p:grpSp>
      <p:grpSp>
        <p:nvGrpSpPr>
          <p:cNvPr id="372" name="Group"/>
          <p:cNvGrpSpPr/>
          <p:nvPr/>
        </p:nvGrpSpPr>
        <p:grpSpPr>
          <a:xfrm>
            <a:off x="2200738" y="7422377"/>
            <a:ext cx="2922625" cy="1408300"/>
            <a:chOff x="0" y="0"/>
            <a:chExt cx="2922623" cy="1408298"/>
          </a:xfrm>
        </p:grpSpPr>
        <p:sp>
          <p:nvSpPr>
            <p:cNvPr id="370" name="row labels"/>
            <p:cNvSpPr txBox="1"/>
            <p:nvPr/>
          </p:nvSpPr>
          <p:spPr>
            <a:xfrm>
              <a:off x="0" y="-1"/>
              <a:ext cx="2922624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r">
                <a:defRPr b="0" cap="none" spc="0" sz="3200">
                  <a:solidFill>
                    <a:srgbClr val="53585F"/>
                  </a:solidFill>
                </a:defRPr>
              </a:lvl1pPr>
            </a:lstStyle>
            <a:p>
              <a:pPr/>
              <a:r>
                <a:t>row labels</a:t>
              </a:r>
            </a:p>
          </p:txBody>
        </p:sp>
        <p:sp>
          <p:nvSpPr>
            <p:cNvPr id="371" name="along with row grouping"/>
            <p:cNvSpPr txBox="1"/>
            <p:nvPr/>
          </p:nvSpPr>
          <p:spPr>
            <a:xfrm>
              <a:off x="799691" y="519298"/>
              <a:ext cx="2122933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r">
                <a:defRPr b="0" cap="none" spc="0" sz="2600">
                  <a:solidFill>
                    <a:srgbClr val="53585F"/>
                  </a:solidFill>
                </a:defRPr>
              </a:lvl1pPr>
            </a:lstStyle>
            <a:p>
              <a:pPr/>
              <a:r>
                <a:t>along with row grouping </a:t>
              </a:r>
            </a:p>
          </p:txBody>
        </p:sp>
      </p:grpSp>
      <p:sp>
        <p:nvSpPr>
          <p:cNvPr id="373" name="Line"/>
          <p:cNvSpPr/>
          <p:nvPr/>
        </p:nvSpPr>
        <p:spPr>
          <a:xfrm>
            <a:off x="5228047" y="2538524"/>
            <a:ext cx="5217092" cy="1"/>
          </a:xfrm>
          <a:prstGeom prst="line">
            <a:avLst/>
          </a:prstGeom>
          <a:ln w="50800">
            <a:solidFill>
              <a:srgbClr val="CB297B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74" name="Line"/>
          <p:cNvSpPr/>
          <p:nvPr/>
        </p:nvSpPr>
        <p:spPr>
          <a:xfrm flipH="1" flipV="1">
            <a:off x="10929281" y="12416505"/>
            <a:ext cx="8144605" cy="1"/>
          </a:xfrm>
          <a:prstGeom prst="line">
            <a:avLst/>
          </a:prstGeom>
          <a:ln w="50800">
            <a:solidFill>
              <a:srgbClr val="1DB100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377" name="Group"/>
          <p:cNvGrpSpPr/>
          <p:nvPr/>
        </p:nvGrpSpPr>
        <p:grpSpPr>
          <a:xfrm>
            <a:off x="19167447" y="3045242"/>
            <a:ext cx="2922624" cy="1443099"/>
            <a:chOff x="0" y="0"/>
            <a:chExt cx="2922623" cy="1443097"/>
          </a:xfrm>
        </p:grpSpPr>
        <p:sp>
          <p:nvSpPr>
            <p:cNvPr id="375" name="column labels"/>
            <p:cNvSpPr txBox="1"/>
            <p:nvPr/>
          </p:nvSpPr>
          <p:spPr>
            <a:xfrm>
              <a:off x="0" y="-1"/>
              <a:ext cx="2922624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0" cap="none" spc="0" sz="3400">
                  <a:solidFill>
                    <a:srgbClr val="53585F"/>
                  </a:solidFill>
                </a:defRPr>
              </a:lvl1pPr>
            </a:lstStyle>
            <a:p>
              <a:pPr/>
              <a:r>
                <a:t>column labels</a:t>
              </a:r>
            </a:p>
          </p:txBody>
        </p:sp>
        <p:sp>
          <p:nvSpPr>
            <p:cNvPr id="376" name="along with column spanners"/>
            <p:cNvSpPr txBox="1"/>
            <p:nvPr/>
          </p:nvSpPr>
          <p:spPr>
            <a:xfrm>
              <a:off x="0" y="554097"/>
              <a:ext cx="2638731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0" cap="none" spc="0" sz="2600">
                  <a:solidFill>
                    <a:srgbClr val="53585F"/>
                  </a:solidFill>
                </a:defRPr>
              </a:lvl1pPr>
            </a:lstStyle>
            <a:p>
              <a:pPr/>
              <a:r>
                <a:t>along with column spanners </a:t>
              </a:r>
            </a:p>
          </p:txBody>
        </p:sp>
      </p:grpSp>
      <p:grpSp>
        <p:nvGrpSpPr>
          <p:cNvPr id="380" name="Group"/>
          <p:cNvGrpSpPr/>
          <p:nvPr/>
        </p:nvGrpSpPr>
        <p:grpSpPr>
          <a:xfrm>
            <a:off x="9425626" y="4003937"/>
            <a:ext cx="9687964" cy="7870282"/>
            <a:chOff x="0" y="0"/>
            <a:chExt cx="9687962" cy="7870280"/>
          </a:xfrm>
        </p:grpSpPr>
        <p:sp>
          <p:nvSpPr>
            <p:cNvPr id="378" name="Line"/>
            <p:cNvSpPr/>
            <p:nvPr/>
          </p:nvSpPr>
          <p:spPr>
            <a:xfrm flipH="1">
              <a:off x="8566039" y="3738891"/>
              <a:ext cx="1121924" cy="1"/>
            </a:xfrm>
            <a:prstGeom prst="line">
              <a:avLst/>
            </a:prstGeom>
            <a:noFill/>
            <a:ln w="50800" cap="flat">
              <a:solidFill>
                <a:srgbClr val="004D8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79" name="Rounded Rectangle"/>
            <p:cNvSpPr/>
            <p:nvPr/>
          </p:nvSpPr>
          <p:spPr>
            <a:xfrm flipH="1">
              <a:off x="0" y="0"/>
              <a:ext cx="8557330" cy="7870281"/>
            </a:xfrm>
            <a:prstGeom prst="roundRect">
              <a:avLst>
                <a:gd name="adj" fmla="val 1524"/>
              </a:avLst>
            </a:prstGeom>
            <a:noFill/>
            <a:ln w="50800" cap="flat">
              <a:solidFill>
                <a:srgbClr val="004D8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383" name="Group"/>
          <p:cNvGrpSpPr/>
          <p:nvPr/>
        </p:nvGrpSpPr>
        <p:grpSpPr>
          <a:xfrm>
            <a:off x="5233683" y="3747042"/>
            <a:ext cx="4122041" cy="7953594"/>
            <a:chOff x="0" y="0"/>
            <a:chExt cx="4122039" cy="7953593"/>
          </a:xfrm>
        </p:grpSpPr>
        <p:sp>
          <p:nvSpPr>
            <p:cNvPr id="381" name="Line"/>
            <p:cNvSpPr/>
            <p:nvPr/>
          </p:nvSpPr>
          <p:spPr>
            <a:xfrm>
              <a:off x="0" y="4000427"/>
              <a:ext cx="1095142" cy="1"/>
            </a:xfrm>
            <a:prstGeom prst="line">
              <a:avLst/>
            </a:prstGeom>
            <a:noFill/>
            <a:ln w="50800" cap="flat">
              <a:solidFill>
                <a:srgbClr val="D5DA3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82" name="Rounded Rectangle"/>
            <p:cNvSpPr/>
            <p:nvPr/>
          </p:nvSpPr>
          <p:spPr>
            <a:xfrm>
              <a:off x="1098359" y="0"/>
              <a:ext cx="3023681" cy="7953594"/>
            </a:xfrm>
            <a:prstGeom prst="roundRect">
              <a:avLst>
                <a:gd name="adj" fmla="val 3967"/>
              </a:avLst>
            </a:prstGeom>
            <a:noFill/>
            <a:ln w="50800" cap="flat">
              <a:solidFill>
                <a:srgbClr val="D5DA3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386" name="Group"/>
          <p:cNvGrpSpPr/>
          <p:nvPr/>
        </p:nvGrpSpPr>
        <p:grpSpPr>
          <a:xfrm>
            <a:off x="19167447" y="7690160"/>
            <a:ext cx="3547190" cy="687449"/>
            <a:chOff x="0" y="311150"/>
            <a:chExt cx="3547189" cy="687447"/>
          </a:xfrm>
        </p:grpSpPr>
        <p:sp>
          <p:nvSpPr>
            <p:cNvPr id="384" name="data formatting"/>
            <p:cNvSpPr/>
            <p:nvPr/>
          </p:nvSpPr>
          <p:spPr>
            <a:xfrm>
              <a:off x="0" y="311150"/>
              <a:ext cx="322299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0" cap="none" spc="0" sz="3400">
                  <a:solidFill>
                    <a:srgbClr val="53585F"/>
                  </a:solidFill>
                </a:defRPr>
              </a:lvl1pPr>
            </a:lstStyle>
            <a:p>
              <a:pPr/>
              <a:r>
                <a:t>data formatting</a:t>
              </a:r>
            </a:p>
          </p:txBody>
        </p:sp>
        <p:sp>
          <p:nvSpPr>
            <p:cNvPr id="385" name="need to transform raw data for presentation"/>
            <p:cNvSpPr/>
            <p:nvPr/>
          </p:nvSpPr>
          <p:spPr>
            <a:xfrm>
              <a:off x="0" y="998597"/>
              <a:ext cx="354719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0" cap="none" spc="0" sz="2600">
                  <a:solidFill>
                    <a:srgbClr val="53585F"/>
                  </a:solidFill>
                </a:defRPr>
              </a:lvl1pPr>
            </a:lstStyle>
            <a:p>
              <a:pPr/>
              <a:r>
                <a:t>need to transform raw data for presentation</a:t>
              </a:r>
            </a:p>
          </p:txBody>
        </p:sp>
      </p:grpSp>
      <p:grpSp>
        <p:nvGrpSpPr>
          <p:cNvPr id="389" name="Group"/>
          <p:cNvGrpSpPr/>
          <p:nvPr/>
        </p:nvGrpSpPr>
        <p:grpSpPr>
          <a:xfrm>
            <a:off x="9418557" y="2869627"/>
            <a:ext cx="9696867" cy="1059806"/>
            <a:chOff x="0" y="0"/>
            <a:chExt cx="9696866" cy="1059804"/>
          </a:xfrm>
        </p:grpSpPr>
        <p:sp>
          <p:nvSpPr>
            <p:cNvPr id="387" name="Line"/>
            <p:cNvSpPr/>
            <p:nvPr/>
          </p:nvSpPr>
          <p:spPr>
            <a:xfrm flipH="1" flipV="1">
              <a:off x="8576199" y="525246"/>
              <a:ext cx="1120668" cy="1"/>
            </a:xfrm>
            <a:prstGeom prst="line">
              <a:avLst/>
            </a:prstGeom>
            <a:noFill/>
            <a:ln w="50800" cap="flat">
              <a:solidFill>
                <a:srgbClr val="56C1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88" name="Rounded Rectangle"/>
            <p:cNvSpPr/>
            <p:nvPr/>
          </p:nvSpPr>
          <p:spPr>
            <a:xfrm flipH="1">
              <a:off x="0" y="0"/>
              <a:ext cx="8575977" cy="1059805"/>
            </a:xfrm>
            <a:prstGeom prst="roundRect">
              <a:avLst>
                <a:gd name="adj" fmla="val 11388"/>
              </a:avLst>
            </a:prstGeom>
            <a:noFill/>
            <a:ln w="50800" cap="flat">
              <a:solidFill>
                <a:srgbClr val="56C1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392" name="Group"/>
          <p:cNvGrpSpPr/>
          <p:nvPr/>
        </p:nvGrpSpPr>
        <p:grpSpPr>
          <a:xfrm>
            <a:off x="19167447" y="12092655"/>
            <a:ext cx="3630994" cy="1050538"/>
            <a:chOff x="0" y="0"/>
            <a:chExt cx="3630993" cy="1050536"/>
          </a:xfrm>
        </p:grpSpPr>
        <p:sp>
          <p:nvSpPr>
            <p:cNvPr id="390" name="footnotes"/>
            <p:cNvSpPr txBox="1"/>
            <p:nvPr/>
          </p:nvSpPr>
          <p:spPr>
            <a:xfrm>
              <a:off x="0" y="-1"/>
              <a:ext cx="2922624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0" cap="none" spc="0" sz="3400">
                  <a:solidFill>
                    <a:srgbClr val="53585F"/>
                  </a:solidFill>
                </a:defRPr>
              </a:lvl1pPr>
            </a:lstStyle>
            <a:p>
              <a:pPr/>
              <a:r>
                <a:t>footnotes</a:t>
              </a:r>
            </a:p>
          </p:txBody>
        </p:sp>
        <p:sp>
          <p:nvSpPr>
            <p:cNvPr id="391" name="are in the right order"/>
            <p:cNvSpPr txBox="1"/>
            <p:nvPr/>
          </p:nvSpPr>
          <p:spPr>
            <a:xfrm>
              <a:off x="0" y="555236"/>
              <a:ext cx="3630994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0" cap="none" spc="0" sz="2600">
                  <a:solidFill>
                    <a:srgbClr val="53585F"/>
                  </a:solidFill>
                </a:defRPr>
              </a:lvl1pPr>
            </a:lstStyle>
            <a:p>
              <a:pPr/>
              <a:r>
                <a:t>are in the right order </a:t>
              </a:r>
            </a:p>
          </p:txBody>
        </p:sp>
      </p:grpSp>
      <p:sp>
        <p:nvSpPr>
          <p:cNvPr id="393" name="Line"/>
          <p:cNvSpPr/>
          <p:nvPr/>
        </p:nvSpPr>
        <p:spPr>
          <a:xfrm rot="2145417">
            <a:off x="5182217" y="12621620"/>
            <a:ext cx="1379980" cy="241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8" fill="norm" stroke="1" extrusionOk="0">
                <a:moveTo>
                  <a:pt x="0" y="21368"/>
                </a:moveTo>
                <a:cubicBezTo>
                  <a:pt x="3117" y="7314"/>
                  <a:pt x="6998" y="-232"/>
                  <a:pt x="10986" y="5"/>
                </a:cubicBezTo>
                <a:cubicBezTo>
                  <a:pt x="14847" y="235"/>
                  <a:pt x="18583" y="7755"/>
                  <a:pt x="21600" y="21368"/>
                </a:cubicBezTo>
              </a:path>
            </a:pathLst>
          </a:custGeom>
          <a:ln w="50800">
            <a:solidFill>
              <a:srgbClr val="CB297B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94" name="Group"/>
          <p:cNvSpPr/>
          <p:nvPr/>
        </p:nvSpPr>
        <p:spPr>
          <a:xfrm>
            <a:off x="2200739" y="12405990"/>
            <a:ext cx="2922624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r">
              <a:defRPr b="0" cap="none" spc="0" sz="3200">
                <a:solidFill>
                  <a:srgbClr val="53585F"/>
                </a:solidFill>
              </a:defRPr>
            </a:lvl1pPr>
          </a:lstStyle>
          <a:p>
            <a:pPr/>
            <a:r>
              <a:t>a source note</a:t>
            </a:r>
          </a:p>
        </p:txBody>
      </p:sp>
      <p:sp>
        <p:nvSpPr>
          <p:cNvPr id="395" name="The Typical Workflow for Making Tables with gt"/>
          <p:cNvSpPr txBox="1"/>
          <p:nvPr/>
        </p:nvSpPr>
        <p:spPr>
          <a:xfrm>
            <a:off x="1248475" y="-1224273"/>
            <a:ext cx="21859232" cy="863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i="1" spc="0" sz="5000">
                <a:solidFill>
                  <a:srgbClr val="53585F"/>
                </a:solidFill>
              </a:defRPr>
            </a:pPr>
            <a:r>
              <a:t>The Typical Workflow for Making Tables with </a:t>
            </a:r>
            <a:r>
              <a:rPr b="1"/>
              <a:t>gt</a:t>
            </a:r>
            <a: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0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3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Class="entr" nodeType="afterEffect" presetSubtype="2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17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2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22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Class="entr" nodeType="after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6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2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31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Class="entr" nodeType="afterEffect" presetSubtype="8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5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2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40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Class="entr" nodeType="afterEffect" presetSubtype="8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4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8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9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Class="entr" nodeType="afterEffect" presetSubtype="2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53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entr" nodeType="clickEffect" presetSubtype="2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58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Class="entr" nodeType="afterEffect" presetSubtype="8" presetID="2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62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xit" nodeType="clickEffect" presetSubtype="8" presetID="2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66" dur="500" fill="hold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Class="exit" nodeType="afterEffect" presetSubtype="8" presetID="2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70" dur="500" fill="hold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Class="exit" nodeType="afterEffect" presetSubtype="8" presetID="2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74" dur="500" fill="hold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Class="exit" nodeType="afterEffect" presetSubtype="8" presetID="2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78" dur="500" fill="hold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Class="exit" nodeType="afterEffect" presetSubtype="8" presetID="2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82" dur="500" fill="hold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Class="exit" nodeType="afterEffect" presetSubtype="8" presetID="2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86" dur="500" fill="hold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000"/>
                            </p:stCondLst>
                            <p:childTnLst>
                              <p:par>
                                <p:cTn id="89" presetClass="exit" nodeType="afterEffect" presetSubtype="8" presetID="2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90" dur="500" fill="hold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500"/>
                            </p:stCondLst>
                            <p:childTnLst>
                              <p:par>
                                <p:cTn id="93" presetClass="exit" nodeType="afterEffect" presetSubtype="8" presetID="22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94" dur="500" fill="hold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000"/>
                            </p:stCondLst>
                            <p:childTnLst>
                              <p:par>
                                <p:cTn id="97" presetClass="exit" nodeType="afterEffect" presetSubtype="8" presetID="22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98" dur="500" fill="hold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500"/>
                            </p:stCondLst>
                            <p:childTnLst>
                              <p:par>
                                <p:cTn id="101" presetClass="exit" nodeType="afterEffect" presetSubtype="8" presetID="22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102" dur="500" fill="hold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2" grpId="20"/>
      <p:bldP build="whole" bldLvl="1" animBg="1" rev="0" advAuto="0" spid="389" grpId="6"/>
      <p:bldP build="whole" bldLvl="1" animBg="1" rev="0" advAuto="0" spid="377" grpId="17"/>
      <p:bldP build="whole" bldLvl="1" animBg="1" rev="0" advAuto="0" spid="373" grpId="2"/>
      <p:bldP build="whole" bldLvl="1" animBg="1" rev="0" advAuto="0" spid="392" grpId="10"/>
      <p:bldP build="whole" bldLvl="1" animBg="1" rev="0" advAuto="0" spid="380" grpId="8"/>
      <p:bldP build="whole" bldLvl="1" animBg="1" rev="0" advAuto="0" spid="389" grpId="16"/>
      <p:bldP build="whole" bldLvl="1" animBg="1" rev="0" advAuto="0" spid="373" grpId="14"/>
      <p:bldP build="whole" bldLvl="1" animBg="1" rev="0" advAuto="0" spid="380" grpId="18"/>
      <p:bldP build="whole" bldLvl="1" animBg="1" rev="0" advAuto="0" spid="393" grpId="13"/>
      <p:bldP build="whole" bldLvl="1" animBg="1" rev="0" advAuto="0" spid="369" grpId="3"/>
      <p:bldP build="whole" bldLvl="1" animBg="1" rev="0" advAuto="0" spid="383" grpId="5"/>
      <p:bldP build="whole" bldLvl="1" animBg="1" rev="0" advAuto="0" spid="360" grpId="1"/>
      <p:bldP build="whole" bldLvl="1" animBg="1" rev="0" advAuto="0" spid="372" grpId="4"/>
      <p:bldP build="whole" bldLvl="1" animBg="1" rev="0" advAuto="0" spid="394" grpId="12"/>
      <p:bldP build="whole" bldLvl="1" animBg="1" rev="0" advAuto="0" spid="386" grpId="9"/>
      <p:bldP build="whole" bldLvl="1" animBg="1" rev="0" advAuto="0" spid="393" grpId="23"/>
      <p:bldP build="whole" bldLvl="1" animBg="1" rev="0" advAuto="0" spid="369" grpId="15"/>
      <p:bldP build="whole" bldLvl="1" animBg="1" rev="0" advAuto="0" spid="377" grpId="7"/>
      <p:bldP build="whole" bldLvl="1" animBg="1" rev="0" advAuto="0" spid="394" grpId="22"/>
      <p:bldP build="whole" bldLvl="1" animBg="1" rev="0" advAuto="0" spid="374" grpId="11"/>
      <p:bldP build="whole" bldLvl="1" animBg="1" rev="0" advAuto="0" spid="383" grpId="21"/>
      <p:bldP build="whole" bldLvl="1" animBg="1" rev="0" advAuto="0" spid="386" grpId="19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t_cars_tbl.png" descr="gt_cars_tb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61100" y="1983828"/>
            <a:ext cx="11799460" cy="1152751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02" name="Group"/>
          <p:cNvGrpSpPr/>
          <p:nvPr/>
        </p:nvGrpSpPr>
        <p:grpSpPr>
          <a:xfrm>
            <a:off x="17714559" y="2914381"/>
            <a:ext cx="2389366" cy="2325936"/>
            <a:chOff x="76199" y="0"/>
            <a:chExt cx="2389364" cy="2325934"/>
          </a:xfrm>
        </p:grpSpPr>
        <p:grpSp>
          <p:nvGrpSpPr>
            <p:cNvPr id="400" name="Group"/>
            <p:cNvGrpSpPr/>
            <p:nvPr/>
          </p:nvGrpSpPr>
          <p:grpSpPr>
            <a:xfrm>
              <a:off x="861710" y="0"/>
              <a:ext cx="1603855" cy="2325935"/>
              <a:chOff x="0" y="0"/>
              <a:chExt cx="1603854" cy="2325934"/>
            </a:xfrm>
          </p:grpSpPr>
          <p:sp>
            <p:nvSpPr>
              <p:cNvPr id="398" name="Circle"/>
              <p:cNvSpPr/>
              <p:nvPr/>
            </p:nvSpPr>
            <p:spPr>
              <a:xfrm>
                <a:off x="0" y="0"/>
                <a:ext cx="1270000" cy="1270000"/>
              </a:xfrm>
              <a:prstGeom prst="ellipse">
                <a:avLst/>
              </a:prstGeom>
              <a:noFill/>
              <a:ln w="50800" cap="flat">
                <a:solidFill>
                  <a:srgbClr val="53AF3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399" name="1"/>
              <p:cNvSpPr/>
              <p:nvPr/>
            </p:nvSpPr>
            <p:spPr>
              <a:xfrm>
                <a:off x="333854" y="1055934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b">
                <a:normAutofit fontScale="100000" lnSpcReduction="0"/>
              </a:bodyPr>
              <a:lstStyle>
                <a:lvl1pPr>
                  <a:defRPr b="0" cap="none" i="1" spc="0" sz="50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1</a:t>
                </a:r>
              </a:p>
            </p:txBody>
          </p:sp>
        </p:grpSp>
        <p:sp>
          <p:nvSpPr>
            <p:cNvPr id="401" name="Line"/>
            <p:cNvSpPr/>
            <p:nvPr/>
          </p:nvSpPr>
          <p:spPr>
            <a:xfrm flipH="1" flipV="1">
              <a:off x="76199" y="632773"/>
              <a:ext cx="784076" cy="1"/>
            </a:xfrm>
            <a:prstGeom prst="line">
              <a:avLst/>
            </a:prstGeom>
            <a:noFill/>
            <a:ln w="50800" cap="flat">
              <a:solidFill>
                <a:srgbClr val="1DB100"/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403" name="Line"/>
          <p:cNvSpPr/>
          <p:nvPr/>
        </p:nvSpPr>
        <p:spPr>
          <a:xfrm flipH="1" flipV="1">
            <a:off x="14080332" y="4948791"/>
            <a:ext cx="4405602" cy="1"/>
          </a:xfrm>
          <a:prstGeom prst="line">
            <a:avLst/>
          </a:prstGeom>
          <a:ln w="1143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408" name="Group"/>
          <p:cNvGrpSpPr/>
          <p:nvPr/>
        </p:nvGrpSpPr>
        <p:grpSpPr>
          <a:xfrm>
            <a:off x="14070367" y="4313791"/>
            <a:ext cx="6040553" cy="2325936"/>
            <a:chOff x="0" y="0"/>
            <a:chExt cx="6040552" cy="2325934"/>
          </a:xfrm>
        </p:grpSpPr>
        <p:sp>
          <p:nvSpPr>
            <p:cNvPr id="404" name="Line"/>
            <p:cNvSpPr/>
            <p:nvPr/>
          </p:nvSpPr>
          <p:spPr>
            <a:xfrm rot="10800000">
              <a:off x="0" y="636135"/>
              <a:ext cx="4415567" cy="160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7" fill="norm" stroke="1" extrusionOk="0">
                  <a:moveTo>
                    <a:pt x="0" y="21027"/>
                  </a:moveTo>
                  <a:cubicBezTo>
                    <a:pt x="3637" y="7698"/>
                    <a:pt x="7303" y="690"/>
                    <a:pt x="10974" y="48"/>
                  </a:cubicBezTo>
                  <a:cubicBezTo>
                    <a:pt x="14525" y="-573"/>
                    <a:pt x="18074" y="4763"/>
                    <a:pt x="21600" y="16026"/>
                  </a:cubicBezTo>
                </a:path>
              </a:pathLst>
            </a:custGeom>
            <a:noFill/>
            <a:ln w="50800" cap="flat">
              <a:solidFill>
                <a:srgbClr val="1DB100"/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407" name="Group"/>
            <p:cNvGrpSpPr/>
            <p:nvPr/>
          </p:nvGrpSpPr>
          <p:grpSpPr>
            <a:xfrm>
              <a:off x="4417003" y="0"/>
              <a:ext cx="1623550" cy="2325935"/>
              <a:chOff x="0" y="0"/>
              <a:chExt cx="1623548" cy="2325934"/>
            </a:xfrm>
          </p:grpSpPr>
          <p:sp>
            <p:nvSpPr>
              <p:cNvPr id="405" name="2"/>
              <p:cNvSpPr/>
              <p:nvPr/>
            </p:nvSpPr>
            <p:spPr>
              <a:xfrm>
                <a:off x="353548" y="1055934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b">
                <a:normAutofit fontScale="100000" lnSpcReduction="0"/>
              </a:bodyPr>
              <a:lstStyle>
                <a:lvl1pPr>
                  <a:defRPr b="0" cap="none" i="1" spc="0" sz="50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2</a:t>
                </a:r>
              </a:p>
            </p:txBody>
          </p:sp>
          <p:sp>
            <p:nvSpPr>
              <p:cNvPr id="406" name="Circle"/>
              <p:cNvSpPr/>
              <p:nvPr/>
            </p:nvSpPr>
            <p:spPr>
              <a:xfrm>
                <a:off x="0" y="0"/>
                <a:ext cx="1270000" cy="1270000"/>
              </a:xfrm>
              <a:prstGeom prst="ellipse">
                <a:avLst/>
              </a:prstGeom>
              <a:noFill/>
              <a:ln w="50800" cap="flat">
                <a:solidFill>
                  <a:srgbClr val="53AF3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</p:grpSp>
      <p:sp>
        <p:nvSpPr>
          <p:cNvPr id="409" name="Line"/>
          <p:cNvSpPr/>
          <p:nvPr/>
        </p:nvSpPr>
        <p:spPr>
          <a:xfrm rot="10800000">
            <a:off x="15546965" y="6832599"/>
            <a:ext cx="2938968" cy="230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3490" y="7287"/>
                  <a:pt x="7134" y="0"/>
                  <a:pt x="10800" y="0"/>
                </a:cubicBezTo>
                <a:cubicBezTo>
                  <a:pt x="14466" y="0"/>
                  <a:pt x="18110" y="7287"/>
                  <a:pt x="21600" y="21600"/>
                </a:cubicBezTo>
              </a:path>
            </a:pathLst>
          </a:custGeom>
          <a:ln w="1143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414" name="Group"/>
          <p:cNvGrpSpPr/>
          <p:nvPr/>
        </p:nvGrpSpPr>
        <p:grpSpPr>
          <a:xfrm>
            <a:off x="15351843" y="6187135"/>
            <a:ext cx="4766232" cy="2325935"/>
            <a:chOff x="0" y="0"/>
            <a:chExt cx="4766231" cy="2325934"/>
          </a:xfrm>
        </p:grpSpPr>
        <p:grpSp>
          <p:nvGrpSpPr>
            <p:cNvPr id="412" name="Group"/>
            <p:cNvGrpSpPr/>
            <p:nvPr/>
          </p:nvGrpSpPr>
          <p:grpSpPr>
            <a:xfrm>
              <a:off x="3135527" y="0"/>
              <a:ext cx="1630705" cy="2325935"/>
              <a:chOff x="0" y="0"/>
              <a:chExt cx="1630703" cy="2325934"/>
            </a:xfrm>
          </p:grpSpPr>
          <p:sp>
            <p:nvSpPr>
              <p:cNvPr id="410" name="3"/>
              <p:cNvSpPr/>
              <p:nvPr/>
            </p:nvSpPr>
            <p:spPr>
              <a:xfrm>
                <a:off x="360703" y="1055934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b">
                <a:normAutofit fontScale="100000" lnSpcReduction="0"/>
              </a:bodyPr>
              <a:lstStyle>
                <a:lvl1pPr>
                  <a:defRPr b="0" cap="none" i="1" spc="0" sz="50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  <p:sp>
            <p:nvSpPr>
              <p:cNvPr id="411" name="Circle"/>
              <p:cNvSpPr/>
              <p:nvPr/>
            </p:nvSpPr>
            <p:spPr>
              <a:xfrm>
                <a:off x="0" y="0"/>
                <a:ext cx="1270000" cy="1270000"/>
              </a:xfrm>
              <a:prstGeom prst="ellipse">
                <a:avLst/>
              </a:prstGeom>
              <a:noFill/>
              <a:ln w="50800" cap="flat">
                <a:solidFill>
                  <a:srgbClr val="53AF3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  <p:sp>
          <p:nvSpPr>
            <p:cNvPr id="413" name="Line"/>
            <p:cNvSpPr/>
            <p:nvPr/>
          </p:nvSpPr>
          <p:spPr>
            <a:xfrm rot="10800000">
              <a:off x="0" y="641251"/>
              <a:ext cx="3134092" cy="169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7" fill="norm" stroke="1" extrusionOk="0">
                  <a:moveTo>
                    <a:pt x="0" y="21327"/>
                  </a:moveTo>
                  <a:cubicBezTo>
                    <a:pt x="3479" y="7425"/>
                    <a:pt x="7028" y="278"/>
                    <a:pt x="10590" y="8"/>
                  </a:cubicBezTo>
                  <a:cubicBezTo>
                    <a:pt x="14292" y="-273"/>
                    <a:pt x="17984" y="6876"/>
                    <a:pt x="21600" y="21327"/>
                  </a:cubicBezTo>
                </a:path>
              </a:pathLst>
            </a:custGeom>
            <a:noFill/>
            <a:ln w="50800" cap="flat">
              <a:solidFill>
                <a:srgbClr val="1DB100"/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422" name="Group"/>
          <p:cNvGrpSpPr/>
          <p:nvPr/>
        </p:nvGrpSpPr>
        <p:grpSpPr>
          <a:xfrm>
            <a:off x="4688154" y="10938335"/>
            <a:ext cx="1949939" cy="2352123"/>
            <a:chOff x="0" y="0"/>
            <a:chExt cx="1949937" cy="2352121"/>
          </a:xfrm>
        </p:grpSpPr>
        <p:grpSp>
          <p:nvGrpSpPr>
            <p:cNvPr id="419" name="Group"/>
            <p:cNvGrpSpPr/>
            <p:nvPr/>
          </p:nvGrpSpPr>
          <p:grpSpPr>
            <a:xfrm>
              <a:off x="0" y="0"/>
              <a:ext cx="1270000" cy="2352122"/>
              <a:chOff x="0" y="0"/>
              <a:chExt cx="1270000" cy="2352121"/>
            </a:xfrm>
          </p:grpSpPr>
          <p:sp>
            <p:nvSpPr>
              <p:cNvPr id="415" name="1"/>
              <p:cNvSpPr txBox="1"/>
              <p:nvPr/>
            </p:nvSpPr>
            <p:spPr>
              <a:xfrm>
                <a:off x="345994" y="73417"/>
                <a:ext cx="467361" cy="863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b">
                <a:normAutofit fontScale="100000" lnSpcReduction="0"/>
              </a:bodyPr>
              <a:lstStyle>
                <a:lvl1pPr>
                  <a:defRPr b="0" cap="none" i="1" spc="0" sz="50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1</a:t>
                </a:r>
              </a:p>
            </p:txBody>
          </p:sp>
          <p:sp>
            <p:nvSpPr>
              <p:cNvPr id="416" name="2"/>
              <p:cNvSpPr txBox="1"/>
              <p:nvPr/>
            </p:nvSpPr>
            <p:spPr>
              <a:xfrm>
                <a:off x="367134" y="722067"/>
                <a:ext cx="467361" cy="863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b">
                <a:normAutofit fontScale="100000" lnSpcReduction="0"/>
              </a:bodyPr>
              <a:lstStyle>
                <a:lvl1pPr>
                  <a:defRPr b="0" cap="none" i="1" spc="0" sz="50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2</a:t>
                </a:r>
              </a:p>
            </p:txBody>
          </p:sp>
          <p:sp>
            <p:nvSpPr>
              <p:cNvPr id="417" name="3"/>
              <p:cNvSpPr txBox="1"/>
              <p:nvPr/>
            </p:nvSpPr>
            <p:spPr>
              <a:xfrm>
                <a:off x="367756" y="1368582"/>
                <a:ext cx="467361" cy="863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b">
                <a:normAutofit fontScale="100000" lnSpcReduction="0"/>
              </a:bodyPr>
              <a:lstStyle>
                <a:lvl1pPr>
                  <a:defRPr b="0" cap="none" i="1" spc="0" sz="50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  <p:sp>
            <p:nvSpPr>
              <p:cNvPr id="418" name="Rounded Rectangle"/>
              <p:cNvSpPr/>
              <p:nvPr/>
            </p:nvSpPr>
            <p:spPr>
              <a:xfrm>
                <a:off x="0" y="0"/>
                <a:ext cx="1270000" cy="2352122"/>
              </a:xfrm>
              <a:prstGeom prst="roundRect">
                <a:avLst>
                  <a:gd name="adj" fmla="val 50000"/>
                </a:avLst>
              </a:prstGeom>
              <a:noFill/>
              <a:ln w="50800" cap="flat">
                <a:solidFill>
                  <a:srgbClr val="53AF3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  <p:sp>
          <p:nvSpPr>
            <p:cNvPr id="420" name="Line"/>
            <p:cNvSpPr/>
            <p:nvPr/>
          </p:nvSpPr>
          <p:spPr>
            <a:xfrm>
              <a:off x="1270661" y="1197605"/>
              <a:ext cx="467361" cy="1"/>
            </a:xfrm>
            <a:prstGeom prst="line">
              <a:avLst/>
            </a:prstGeom>
            <a:noFill/>
            <a:ln w="50800" cap="flat">
              <a:solidFill>
                <a:srgbClr val="53AF3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21" name="Rounded Rectangle"/>
            <p:cNvSpPr/>
            <p:nvPr/>
          </p:nvSpPr>
          <p:spPr>
            <a:xfrm>
              <a:off x="1751577" y="840809"/>
              <a:ext cx="198361" cy="1166244"/>
            </a:xfrm>
            <a:prstGeom prst="roundRect">
              <a:avLst>
                <a:gd name="adj" fmla="val 50000"/>
              </a:avLst>
            </a:prstGeom>
            <a:noFill/>
            <a:ln w="50800" cap="flat">
              <a:solidFill>
                <a:srgbClr val="54AF3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423" name="Line"/>
          <p:cNvSpPr/>
          <p:nvPr/>
        </p:nvSpPr>
        <p:spPr>
          <a:xfrm flipH="1" flipV="1">
            <a:off x="10929281" y="12416505"/>
            <a:ext cx="8144605" cy="1"/>
          </a:xfrm>
          <a:prstGeom prst="line">
            <a:avLst/>
          </a:prstGeom>
          <a:ln w="50800">
            <a:solidFill>
              <a:srgbClr val="1DB100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24" name="Categorizing the Useful Features of a Table"/>
          <p:cNvSpPr txBox="1"/>
          <p:nvPr/>
        </p:nvSpPr>
        <p:spPr>
          <a:xfrm>
            <a:off x="1248475" y="768609"/>
            <a:ext cx="2185923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Categorizing the Useful Features of a Table</a:t>
            </a:r>
          </a:p>
        </p:txBody>
      </p:sp>
      <p:sp>
        <p:nvSpPr>
          <p:cNvPr id="425" name="We always want the ordering of footnotes to be correct."/>
          <p:cNvSpPr txBox="1"/>
          <p:nvPr/>
        </p:nvSpPr>
        <p:spPr>
          <a:xfrm>
            <a:off x="748611" y="2962866"/>
            <a:ext cx="4405602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We always want the ordering of footnotes to be correct.</a:t>
            </a:r>
          </a:p>
        </p:txBody>
      </p:sp>
      <p:sp>
        <p:nvSpPr>
          <p:cNvPr id="426" name="This sort of thing should never have to be done manually."/>
          <p:cNvSpPr txBox="1"/>
          <p:nvPr/>
        </p:nvSpPr>
        <p:spPr>
          <a:xfrm>
            <a:off x="748611" y="6350585"/>
            <a:ext cx="4618991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This sort of thing should never have to be done manually.</a:t>
            </a:r>
          </a:p>
        </p:txBody>
      </p:sp>
      <p:grpSp>
        <p:nvGrpSpPr>
          <p:cNvPr id="429" name="Group"/>
          <p:cNvGrpSpPr/>
          <p:nvPr/>
        </p:nvGrpSpPr>
        <p:grpSpPr>
          <a:xfrm>
            <a:off x="19167447" y="12092655"/>
            <a:ext cx="3630994" cy="1050538"/>
            <a:chOff x="0" y="0"/>
            <a:chExt cx="3630993" cy="1050536"/>
          </a:xfrm>
        </p:grpSpPr>
        <p:sp>
          <p:nvSpPr>
            <p:cNvPr id="427" name="footnotes"/>
            <p:cNvSpPr txBox="1"/>
            <p:nvPr/>
          </p:nvSpPr>
          <p:spPr>
            <a:xfrm>
              <a:off x="0" y="-1"/>
              <a:ext cx="2922624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0" cap="none" spc="0" sz="3400">
                  <a:solidFill>
                    <a:srgbClr val="53585F"/>
                  </a:solidFill>
                </a:defRPr>
              </a:lvl1pPr>
            </a:lstStyle>
            <a:p>
              <a:pPr/>
              <a:r>
                <a:t>footnotes</a:t>
              </a:r>
            </a:p>
          </p:txBody>
        </p:sp>
        <p:sp>
          <p:nvSpPr>
            <p:cNvPr id="428" name="are in the right order"/>
            <p:cNvSpPr txBox="1"/>
            <p:nvPr/>
          </p:nvSpPr>
          <p:spPr>
            <a:xfrm>
              <a:off x="0" y="555236"/>
              <a:ext cx="3630994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0" cap="none" spc="0" sz="2600">
                  <a:solidFill>
                    <a:srgbClr val="53585F"/>
                  </a:solidFill>
                </a:defRPr>
              </a:lvl1pPr>
            </a:lstStyle>
            <a:p>
              <a:pPr/>
              <a:r>
                <a:t>are in the right order 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2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7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2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11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Subtype="2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15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Class="entr" nodeType="after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9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2" grpId="1"/>
      <p:bldP build="whole" bldLvl="1" animBg="1" rev="0" advAuto="0" spid="422" grpId="4"/>
      <p:bldP build="whole" bldLvl="1" animBg="1" rev="0" advAuto="0" spid="414" grpId="3"/>
      <p:bldP build="whole" bldLvl="1" animBg="1" rev="0" advAuto="0" spid="408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t_cars_tbl.png" descr="gt_cars_tb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61100" y="1983828"/>
            <a:ext cx="11799460" cy="11527514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Categorizing the Useful Features of a Table"/>
          <p:cNvSpPr txBox="1"/>
          <p:nvPr/>
        </p:nvSpPr>
        <p:spPr>
          <a:xfrm>
            <a:off x="1248475" y="768609"/>
            <a:ext cx="2185923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Categorizing the Useful Features of a Table</a:t>
            </a:r>
          </a:p>
        </p:txBody>
      </p:sp>
      <p:sp>
        <p:nvSpPr>
          <p:cNvPr id="433" name="To do this right, gt will index the locations left-to-right then…"/>
          <p:cNvSpPr txBox="1"/>
          <p:nvPr/>
        </p:nvSpPr>
        <p:spPr>
          <a:xfrm>
            <a:off x="754497" y="2842603"/>
            <a:ext cx="4880886" cy="3467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To do this right,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 will </a:t>
            </a:r>
            <a:r>
              <a:rPr>
                <a:solidFill>
                  <a:schemeClr val="accent5"/>
                </a:solidFill>
              </a:rPr>
              <a:t>index</a:t>
            </a:r>
            <a:r>
              <a:t> the locations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left-to-right then</a:t>
            </a:r>
          </a:p>
          <a:p>
            <a:pPr>
              <a:defRPr b="0" cap="none" i="1" spc="0" sz="4400">
                <a:solidFill>
                  <a:srgbClr val="53585F"/>
                </a:solidFill>
              </a:defRPr>
            </a:pPr>
            <a:r>
              <a:t>top-to-bottom.</a:t>
            </a:r>
          </a:p>
        </p:txBody>
      </p:sp>
      <p:sp>
        <p:nvSpPr>
          <p:cNvPr id="434" name="1"/>
          <p:cNvSpPr txBox="1"/>
          <p:nvPr/>
        </p:nvSpPr>
        <p:spPr>
          <a:xfrm>
            <a:off x="13796543" y="2209603"/>
            <a:ext cx="492180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35" name="2"/>
          <p:cNvSpPr txBox="1"/>
          <p:nvPr/>
        </p:nvSpPr>
        <p:spPr>
          <a:xfrm>
            <a:off x="13796543" y="2582252"/>
            <a:ext cx="492180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36" name="3"/>
          <p:cNvSpPr txBox="1"/>
          <p:nvPr/>
        </p:nvSpPr>
        <p:spPr>
          <a:xfrm>
            <a:off x="7709789" y="3248291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437" name="4"/>
          <p:cNvSpPr txBox="1"/>
          <p:nvPr/>
        </p:nvSpPr>
        <p:spPr>
          <a:xfrm>
            <a:off x="15638329" y="2982918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438" name="5"/>
          <p:cNvSpPr txBox="1"/>
          <p:nvPr/>
        </p:nvSpPr>
        <p:spPr>
          <a:xfrm>
            <a:off x="9938542" y="3441634"/>
            <a:ext cx="492180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439" name="6"/>
          <p:cNvSpPr txBox="1"/>
          <p:nvPr/>
        </p:nvSpPr>
        <p:spPr>
          <a:xfrm>
            <a:off x="11185085" y="344163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440" name="7"/>
          <p:cNvSpPr txBox="1"/>
          <p:nvPr/>
        </p:nvSpPr>
        <p:spPr>
          <a:xfrm>
            <a:off x="13232676" y="344163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441" name="8"/>
          <p:cNvSpPr txBox="1"/>
          <p:nvPr/>
        </p:nvSpPr>
        <p:spPr>
          <a:xfrm>
            <a:off x="13951836" y="344163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442" name="9"/>
          <p:cNvSpPr txBox="1"/>
          <p:nvPr/>
        </p:nvSpPr>
        <p:spPr>
          <a:xfrm>
            <a:off x="14792027" y="344163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9</a:t>
            </a:r>
          </a:p>
        </p:txBody>
      </p:sp>
      <p:sp>
        <p:nvSpPr>
          <p:cNvPr id="443" name="10"/>
          <p:cNvSpPr txBox="1"/>
          <p:nvPr/>
        </p:nvSpPr>
        <p:spPr>
          <a:xfrm>
            <a:off x="16162963" y="344163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10</a:t>
            </a:r>
          </a:p>
        </p:txBody>
      </p:sp>
      <p:sp>
        <p:nvSpPr>
          <p:cNvPr id="444" name="11"/>
          <p:cNvSpPr txBox="1"/>
          <p:nvPr/>
        </p:nvSpPr>
        <p:spPr>
          <a:xfrm>
            <a:off x="17445000" y="344163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11</a:t>
            </a:r>
          </a:p>
        </p:txBody>
      </p:sp>
      <p:sp>
        <p:nvSpPr>
          <p:cNvPr id="445" name="13"/>
          <p:cNvSpPr txBox="1"/>
          <p:nvPr/>
        </p:nvSpPr>
        <p:spPr>
          <a:xfrm>
            <a:off x="8773225" y="396669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13</a:t>
            </a:r>
          </a:p>
        </p:txBody>
      </p:sp>
      <p:sp>
        <p:nvSpPr>
          <p:cNvPr id="446" name="14"/>
          <p:cNvSpPr txBox="1"/>
          <p:nvPr/>
        </p:nvSpPr>
        <p:spPr>
          <a:xfrm>
            <a:off x="7471239" y="4404707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14</a:t>
            </a:r>
          </a:p>
        </p:txBody>
      </p:sp>
      <p:sp>
        <p:nvSpPr>
          <p:cNvPr id="447" name="15"/>
          <p:cNvSpPr txBox="1"/>
          <p:nvPr/>
        </p:nvSpPr>
        <p:spPr>
          <a:xfrm>
            <a:off x="9563658" y="4404707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15</a:t>
            </a:r>
          </a:p>
        </p:txBody>
      </p:sp>
      <p:sp>
        <p:nvSpPr>
          <p:cNvPr id="448" name="16"/>
          <p:cNvSpPr txBox="1"/>
          <p:nvPr/>
        </p:nvSpPr>
        <p:spPr>
          <a:xfrm>
            <a:off x="10793614" y="4404707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16</a:t>
            </a:r>
          </a:p>
        </p:txBody>
      </p:sp>
      <p:sp>
        <p:nvSpPr>
          <p:cNvPr id="449" name="17"/>
          <p:cNvSpPr txBox="1"/>
          <p:nvPr/>
        </p:nvSpPr>
        <p:spPr>
          <a:xfrm>
            <a:off x="12951474" y="4404707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17</a:t>
            </a:r>
          </a:p>
        </p:txBody>
      </p:sp>
      <p:sp>
        <p:nvSpPr>
          <p:cNvPr id="450" name="18"/>
          <p:cNvSpPr txBox="1"/>
          <p:nvPr/>
        </p:nvSpPr>
        <p:spPr>
          <a:xfrm>
            <a:off x="13874593" y="4404707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18</a:t>
            </a:r>
          </a:p>
        </p:txBody>
      </p:sp>
      <p:sp>
        <p:nvSpPr>
          <p:cNvPr id="451" name="19"/>
          <p:cNvSpPr txBox="1"/>
          <p:nvPr/>
        </p:nvSpPr>
        <p:spPr>
          <a:xfrm>
            <a:off x="14864055" y="4404707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19</a:t>
            </a:r>
          </a:p>
        </p:txBody>
      </p:sp>
      <p:sp>
        <p:nvSpPr>
          <p:cNvPr id="452" name="20"/>
          <p:cNvSpPr txBox="1"/>
          <p:nvPr/>
        </p:nvSpPr>
        <p:spPr>
          <a:xfrm>
            <a:off x="15986204" y="4404707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20</a:t>
            </a:r>
          </a:p>
        </p:txBody>
      </p:sp>
      <p:sp>
        <p:nvSpPr>
          <p:cNvPr id="453" name="21"/>
          <p:cNvSpPr txBox="1"/>
          <p:nvPr/>
        </p:nvSpPr>
        <p:spPr>
          <a:xfrm>
            <a:off x="17445000" y="4404707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21</a:t>
            </a:r>
          </a:p>
        </p:txBody>
      </p:sp>
      <p:sp>
        <p:nvSpPr>
          <p:cNvPr id="454" name="22"/>
          <p:cNvSpPr txBox="1"/>
          <p:nvPr/>
        </p:nvSpPr>
        <p:spPr>
          <a:xfrm>
            <a:off x="7465552" y="512050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22</a:t>
            </a:r>
          </a:p>
        </p:txBody>
      </p:sp>
      <p:sp>
        <p:nvSpPr>
          <p:cNvPr id="455" name="23"/>
          <p:cNvSpPr txBox="1"/>
          <p:nvPr/>
        </p:nvSpPr>
        <p:spPr>
          <a:xfrm>
            <a:off x="9557971" y="512050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23</a:t>
            </a:r>
          </a:p>
        </p:txBody>
      </p:sp>
      <p:sp>
        <p:nvSpPr>
          <p:cNvPr id="456" name="24"/>
          <p:cNvSpPr txBox="1"/>
          <p:nvPr/>
        </p:nvSpPr>
        <p:spPr>
          <a:xfrm>
            <a:off x="10787928" y="512050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24</a:t>
            </a:r>
          </a:p>
        </p:txBody>
      </p:sp>
      <p:sp>
        <p:nvSpPr>
          <p:cNvPr id="457" name="25"/>
          <p:cNvSpPr txBox="1"/>
          <p:nvPr/>
        </p:nvSpPr>
        <p:spPr>
          <a:xfrm>
            <a:off x="12945788" y="512050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25</a:t>
            </a:r>
          </a:p>
        </p:txBody>
      </p:sp>
      <p:sp>
        <p:nvSpPr>
          <p:cNvPr id="458" name="26"/>
          <p:cNvSpPr txBox="1"/>
          <p:nvPr/>
        </p:nvSpPr>
        <p:spPr>
          <a:xfrm>
            <a:off x="13868906" y="5120504"/>
            <a:ext cx="492180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26</a:t>
            </a:r>
          </a:p>
        </p:txBody>
      </p:sp>
      <p:sp>
        <p:nvSpPr>
          <p:cNvPr id="459" name="27"/>
          <p:cNvSpPr txBox="1"/>
          <p:nvPr/>
        </p:nvSpPr>
        <p:spPr>
          <a:xfrm>
            <a:off x="14858369" y="512050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27</a:t>
            </a:r>
          </a:p>
        </p:txBody>
      </p:sp>
      <p:sp>
        <p:nvSpPr>
          <p:cNvPr id="460" name="28"/>
          <p:cNvSpPr txBox="1"/>
          <p:nvPr/>
        </p:nvSpPr>
        <p:spPr>
          <a:xfrm>
            <a:off x="15980517" y="512050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28</a:t>
            </a:r>
          </a:p>
        </p:txBody>
      </p:sp>
      <p:sp>
        <p:nvSpPr>
          <p:cNvPr id="461" name="29"/>
          <p:cNvSpPr txBox="1"/>
          <p:nvPr/>
        </p:nvSpPr>
        <p:spPr>
          <a:xfrm>
            <a:off x="17439313" y="512050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29</a:t>
            </a:r>
          </a:p>
        </p:txBody>
      </p:sp>
      <p:sp>
        <p:nvSpPr>
          <p:cNvPr id="462" name="30"/>
          <p:cNvSpPr txBox="1"/>
          <p:nvPr/>
        </p:nvSpPr>
        <p:spPr>
          <a:xfrm>
            <a:off x="8773225" y="5960682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30</a:t>
            </a:r>
          </a:p>
        </p:txBody>
      </p:sp>
      <p:sp>
        <p:nvSpPr>
          <p:cNvPr id="463" name="47"/>
          <p:cNvSpPr txBox="1"/>
          <p:nvPr/>
        </p:nvSpPr>
        <p:spPr>
          <a:xfrm>
            <a:off x="8773225" y="7954671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47</a:t>
            </a:r>
          </a:p>
        </p:txBody>
      </p:sp>
      <p:sp>
        <p:nvSpPr>
          <p:cNvPr id="464" name="64"/>
          <p:cNvSpPr txBox="1"/>
          <p:nvPr/>
        </p:nvSpPr>
        <p:spPr>
          <a:xfrm>
            <a:off x="8773225" y="9923780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64</a:t>
            </a:r>
          </a:p>
        </p:txBody>
      </p:sp>
      <p:sp>
        <p:nvSpPr>
          <p:cNvPr id="465" name="31"/>
          <p:cNvSpPr txBox="1"/>
          <p:nvPr/>
        </p:nvSpPr>
        <p:spPr>
          <a:xfrm>
            <a:off x="7463752" y="6391960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31</a:t>
            </a:r>
          </a:p>
        </p:txBody>
      </p:sp>
      <p:sp>
        <p:nvSpPr>
          <p:cNvPr id="466" name="32"/>
          <p:cNvSpPr txBox="1"/>
          <p:nvPr/>
        </p:nvSpPr>
        <p:spPr>
          <a:xfrm>
            <a:off x="9556170" y="6391960"/>
            <a:ext cx="492180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32</a:t>
            </a:r>
          </a:p>
        </p:txBody>
      </p:sp>
      <p:sp>
        <p:nvSpPr>
          <p:cNvPr id="467" name="33"/>
          <p:cNvSpPr txBox="1"/>
          <p:nvPr/>
        </p:nvSpPr>
        <p:spPr>
          <a:xfrm>
            <a:off x="10786127" y="6391960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33</a:t>
            </a:r>
          </a:p>
        </p:txBody>
      </p:sp>
      <p:sp>
        <p:nvSpPr>
          <p:cNvPr id="468" name="34"/>
          <p:cNvSpPr txBox="1"/>
          <p:nvPr/>
        </p:nvSpPr>
        <p:spPr>
          <a:xfrm>
            <a:off x="12943987" y="6391960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34</a:t>
            </a:r>
          </a:p>
        </p:txBody>
      </p:sp>
      <p:sp>
        <p:nvSpPr>
          <p:cNvPr id="469" name="35"/>
          <p:cNvSpPr txBox="1"/>
          <p:nvPr/>
        </p:nvSpPr>
        <p:spPr>
          <a:xfrm>
            <a:off x="13867105" y="6391960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35</a:t>
            </a:r>
          </a:p>
        </p:txBody>
      </p:sp>
      <p:sp>
        <p:nvSpPr>
          <p:cNvPr id="470" name="36"/>
          <p:cNvSpPr txBox="1"/>
          <p:nvPr/>
        </p:nvSpPr>
        <p:spPr>
          <a:xfrm>
            <a:off x="14856567" y="6391960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36</a:t>
            </a:r>
          </a:p>
        </p:txBody>
      </p:sp>
      <p:sp>
        <p:nvSpPr>
          <p:cNvPr id="471" name="37"/>
          <p:cNvSpPr txBox="1"/>
          <p:nvPr/>
        </p:nvSpPr>
        <p:spPr>
          <a:xfrm>
            <a:off x="15978716" y="6391960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37</a:t>
            </a:r>
          </a:p>
        </p:txBody>
      </p:sp>
      <p:sp>
        <p:nvSpPr>
          <p:cNvPr id="472" name="38"/>
          <p:cNvSpPr txBox="1"/>
          <p:nvPr/>
        </p:nvSpPr>
        <p:spPr>
          <a:xfrm>
            <a:off x="17437512" y="6391960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38</a:t>
            </a:r>
          </a:p>
        </p:txBody>
      </p:sp>
      <p:sp>
        <p:nvSpPr>
          <p:cNvPr id="473" name="39"/>
          <p:cNvSpPr txBox="1"/>
          <p:nvPr/>
        </p:nvSpPr>
        <p:spPr>
          <a:xfrm>
            <a:off x="7470765" y="711216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39</a:t>
            </a:r>
          </a:p>
        </p:txBody>
      </p:sp>
      <p:sp>
        <p:nvSpPr>
          <p:cNvPr id="474" name="40"/>
          <p:cNvSpPr txBox="1"/>
          <p:nvPr/>
        </p:nvSpPr>
        <p:spPr>
          <a:xfrm>
            <a:off x="9563184" y="711216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40</a:t>
            </a:r>
          </a:p>
        </p:txBody>
      </p:sp>
      <p:sp>
        <p:nvSpPr>
          <p:cNvPr id="475" name="41"/>
          <p:cNvSpPr txBox="1"/>
          <p:nvPr/>
        </p:nvSpPr>
        <p:spPr>
          <a:xfrm>
            <a:off x="10793141" y="711216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41</a:t>
            </a:r>
          </a:p>
        </p:txBody>
      </p:sp>
      <p:sp>
        <p:nvSpPr>
          <p:cNvPr id="476" name="42"/>
          <p:cNvSpPr txBox="1"/>
          <p:nvPr/>
        </p:nvSpPr>
        <p:spPr>
          <a:xfrm>
            <a:off x="12951000" y="7112164"/>
            <a:ext cx="492180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42</a:t>
            </a:r>
          </a:p>
        </p:txBody>
      </p:sp>
      <p:sp>
        <p:nvSpPr>
          <p:cNvPr id="477" name="43"/>
          <p:cNvSpPr txBox="1"/>
          <p:nvPr/>
        </p:nvSpPr>
        <p:spPr>
          <a:xfrm>
            <a:off x="13874119" y="711216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43</a:t>
            </a:r>
          </a:p>
        </p:txBody>
      </p:sp>
      <p:sp>
        <p:nvSpPr>
          <p:cNvPr id="478" name="44"/>
          <p:cNvSpPr txBox="1"/>
          <p:nvPr/>
        </p:nvSpPr>
        <p:spPr>
          <a:xfrm>
            <a:off x="14863581" y="711216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44</a:t>
            </a:r>
          </a:p>
        </p:txBody>
      </p:sp>
      <p:sp>
        <p:nvSpPr>
          <p:cNvPr id="479" name="45"/>
          <p:cNvSpPr txBox="1"/>
          <p:nvPr/>
        </p:nvSpPr>
        <p:spPr>
          <a:xfrm>
            <a:off x="15985729" y="711216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45</a:t>
            </a:r>
          </a:p>
        </p:txBody>
      </p:sp>
      <p:sp>
        <p:nvSpPr>
          <p:cNvPr id="480" name="46"/>
          <p:cNvSpPr txBox="1"/>
          <p:nvPr/>
        </p:nvSpPr>
        <p:spPr>
          <a:xfrm>
            <a:off x="17444525" y="7112164"/>
            <a:ext cx="492180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46</a:t>
            </a:r>
          </a:p>
        </p:txBody>
      </p:sp>
      <p:sp>
        <p:nvSpPr>
          <p:cNvPr id="481" name="48"/>
          <p:cNvSpPr txBox="1"/>
          <p:nvPr/>
        </p:nvSpPr>
        <p:spPr>
          <a:xfrm>
            <a:off x="7470007" y="837921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48</a:t>
            </a:r>
          </a:p>
        </p:txBody>
      </p:sp>
      <p:sp>
        <p:nvSpPr>
          <p:cNvPr id="482" name="49"/>
          <p:cNvSpPr txBox="1"/>
          <p:nvPr/>
        </p:nvSpPr>
        <p:spPr>
          <a:xfrm>
            <a:off x="9562426" y="837921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49</a:t>
            </a:r>
          </a:p>
        </p:txBody>
      </p:sp>
      <p:sp>
        <p:nvSpPr>
          <p:cNvPr id="483" name="50"/>
          <p:cNvSpPr txBox="1"/>
          <p:nvPr/>
        </p:nvSpPr>
        <p:spPr>
          <a:xfrm>
            <a:off x="10792383" y="837921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50</a:t>
            </a:r>
          </a:p>
        </p:txBody>
      </p:sp>
      <p:sp>
        <p:nvSpPr>
          <p:cNvPr id="484" name="51"/>
          <p:cNvSpPr txBox="1"/>
          <p:nvPr/>
        </p:nvSpPr>
        <p:spPr>
          <a:xfrm>
            <a:off x="12950242" y="837921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51</a:t>
            </a:r>
          </a:p>
        </p:txBody>
      </p:sp>
      <p:sp>
        <p:nvSpPr>
          <p:cNvPr id="485" name="52"/>
          <p:cNvSpPr txBox="1"/>
          <p:nvPr/>
        </p:nvSpPr>
        <p:spPr>
          <a:xfrm>
            <a:off x="13873360" y="8379214"/>
            <a:ext cx="492180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52</a:t>
            </a:r>
          </a:p>
        </p:txBody>
      </p:sp>
      <p:sp>
        <p:nvSpPr>
          <p:cNvPr id="486" name="53"/>
          <p:cNvSpPr txBox="1"/>
          <p:nvPr/>
        </p:nvSpPr>
        <p:spPr>
          <a:xfrm>
            <a:off x="14862823" y="837921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53</a:t>
            </a:r>
          </a:p>
        </p:txBody>
      </p:sp>
      <p:sp>
        <p:nvSpPr>
          <p:cNvPr id="487" name="54"/>
          <p:cNvSpPr txBox="1"/>
          <p:nvPr/>
        </p:nvSpPr>
        <p:spPr>
          <a:xfrm>
            <a:off x="15984971" y="837921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54</a:t>
            </a:r>
          </a:p>
        </p:txBody>
      </p:sp>
      <p:sp>
        <p:nvSpPr>
          <p:cNvPr id="488" name="55"/>
          <p:cNvSpPr txBox="1"/>
          <p:nvPr/>
        </p:nvSpPr>
        <p:spPr>
          <a:xfrm>
            <a:off x="17443767" y="837921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55</a:t>
            </a:r>
          </a:p>
        </p:txBody>
      </p:sp>
      <p:sp>
        <p:nvSpPr>
          <p:cNvPr id="489" name="56"/>
          <p:cNvSpPr txBox="1"/>
          <p:nvPr/>
        </p:nvSpPr>
        <p:spPr>
          <a:xfrm>
            <a:off x="7464321" y="9097975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56</a:t>
            </a:r>
          </a:p>
        </p:txBody>
      </p:sp>
      <p:sp>
        <p:nvSpPr>
          <p:cNvPr id="490" name="57"/>
          <p:cNvSpPr txBox="1"/>
          <p:nvPr/>
        </p:nvSpPr>
        <p:spPr>
          <a:xfrm>
            <a:off x="9556739" y="9097975"/>
            <a:ext cx="492180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57</a:t>
            </a:r>
          </a:p>
        </p:txBody>
      </p:sp>
      <p:sp>
        <p:nvSpPr>
          <p:cNvPr id="491" name="58"/>
          <p:cNvSpPr txBox="1"/>
          <p:nvPr/>
        </p:nvSpPr>
        <p:spPr>
          <a:xfrm>
            <a:off x="10786696" y="9097975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58</a:t>
            </a:r>
          </a:p>
        </p:txBody>
      </p:sp>
      <p:sp>
        <p:nvSpPr>
          <p:cNvPr id="492" name="59"/>
          <p:cNvSpPr txBox="1"/>
          <p:nvPr/>
        </p:nvSpPr>
        <p:spPr>
          <a:xfrm>
            <a:off x="12944556" y="9097975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59</a:t>
            </a:r>
          </a:p>
        </p:txBody>
      </p:sp>
      <p:sp>
        <p:nvSpPr>
          <p:cNvPr id="493" name="60"/>
          <p:cNvSpPr txBox="1"/>
          <p:nvPr/>
        </p:nvSpPr>
        <p:spPr>
          <a:xfrm>
            <a:off x="13867674" y="9097975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60</a:t>
            </a:r>
          </a:p>
        </p:txBody>
      </p:sp>
      <p:sp>
        <p:nvSpPr>
          <p:cNvPr id="494" name="61"/>
          <p:cNvSpPr txBox="1"/>
          <p:nvPr/>
        </p:nvSpPr>
        <p:spPr>
          <a:xfrm>
            <a:off x="14857136" y="9097975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61</a:t>
            </a:r>
          </a:p>
        </p:txBody>
      </p:sp>
      <p:sp>
        <p:nvSpPr>
          <p:cNvPr id="495" name="62"/>
          <p:cNvSpPr txBox="1"/>
          <p:nvPr/>
        </p:nvSpPr>
        <p:spPr>
          <a:xfrm>
            <a:off x="15979285" y="9097975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62</a:t>
            </a:r>
          </a:p>
        </p:txBody>
      </p:sp>
      <p:sp>
        <p:nvSpPr>
          <p:cNvPr id="496" name="63"/>
          <p:cNvSpPr txBox="1"/>
          <p:nvPr/>
        </p:nvSpPr>
        <p:spPr>
          <a:xfrm>
            <a:off x="17438081" y="9097975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63</a:t>
            </a:r>
          </a:p>
        </p:txBody>
      </p:sp>
      <p:sp>
        <p:nvSpPr>
          <p:cNvPr id="497" name="65"/>
          <p:cNvSpPr txBox="1"/>
          <p:nvPr/>
        </p:nvSpPr>
        <p:spPr>
          <a:xfrm>
            <a:off x="7467448" y="10366468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65</a:t>
            </a:r>
          </a:p>
        </p:txBody>
      </p:sp>
      <p:sp>
        <p:nvSpPr>
          <p:cNvPr id="498" name="66"/>
          <p:cNvSpPr txBox="1"/>
          <p:nvPr/>
        </p:nvSpPr>
        <p:spPr>
          <a:xfrm>
            <a:off x="9559867" y="10366468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66</a:t>
            </a:r>
          </a:p>
        </p:txBody>
      </p:sp>
      <p:sp>
        <p:nvSpPr>
          <p:cNvPr id="499" name="67"/>
          <p:cNvSpPr txBox="1"/>
          <p:nvPr/>
        </p:nvSpPr>
        <p:spPr>
          <a:xfrm>
            <a:off x="10789824" y="10366468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67</a:t>
            </a:r>
          </a:p>
        </p:txBody>
      </p:sp>
      <p:sp>
        <p:nvSpPr>
          <p:cNvPr id="500" name="68"/>
          <p:cNvSpPr txBox="1"/>
          <p:nvPr/>
        </p:nvSpPr>
        <p:spPr>
          <a:xfrm>
            <a:off x="12947684" y="10366468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68</a:t>
            </a:r>
          </a:p>
        </p:txBody>
      </p:sp>
      <p:sp>
        <p:nvSpPr>
          <p:cNvPr id="501" name="69"/>
          <p:cNvSpPr txBox="1"/>
          <p:nvPr/>
        </p:nvSpPr>
        <p:spPr>
          <a:xfrm>
            <a:off x="13870801" y="10366468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69</a:t>
            </a:r>
          </a:p>
        </p:txBody>
      </p:sp>
      <p:sp>
        <p:nvSpPr>
          <p:cNvPr id="502" name="70"/>
          <p:cNvSpPr txBox="1"/>
          <p:nvPr/>
        </p:nvSpPr>
        <p:spPr>
          <a:xfrm>
            <a:off x="14860263" y="10366468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70</a:t>
            </a:r>
          </a:p>
        </p:txBody>
      </p:sp>
      <p:sp>
        <p:nvSpPr>
          <p:cNvPr id="503" name="71"/>
          <p:cNvSpPr txBox="1"/>
          <p:nvPr/>
        </p:nvSpPr>
        <p:spPr>
          <a:xfrm>
            <a:off x="15982412" y="10366468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71</a:t>
            </a:r>
          </a:p>
        </p:txBody>
      </p:sp>
      <p:sp>
        <p:nvSpPr>
          <p:cNvPr id="504" name="72"/>
          <p:cNvSpPr txBox="1"/>
          <p:nvPr/>
        </p:nvSpPr>
        <p:spPr>
          <a:xfrm>
            <a:off x="17441208" y="10366468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72</a:t>
            </a:r>
          </a:p>
        </p:txBody>
      </p:sp>
      <p:sp>
        <p:nvSpPr>
          <p:cNvPr id="505" name="73"/>
          <p:cNvSpPr txBox="1"/>
          <p:nvPr/>
        </p:nvSpPr>
        <p:spPr>
          <a:xfrm>
            <a:off x="7470054" y="11085228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73</a:t>
            </a:r>
          </a:p>
        </p:txBody>
      </p:sp>
      <p:sp>
        <p:nvSpPr>
          <p:cNvPr id="506" name="74"/>
          <p:cNvSpPr txBox="1"/>
          <p:nvPr/>
        </p:nvSpPr>
        <p:spPr>
          <a:xfrm>
            <a:off x="9562473" y="11085228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74</a:t>
            </a:r>
          </a:p>
        </p:txBody>
      </p:sp>
      <p:sp>
        <p:nvSpPr>
          <p:cNvPr id="507" name="75"/>
          <p:cNvSpPr txBox="1"/>
          <p:nvPr/>
        </p:nvSpPr>
        <p:spPr>
          <a:xfrm>
            <a:off x="10792430" y="11085228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75</a:t>
            </a:r>
          </a:p>
        </p:txBody>
      </p:sp>
      <p:sp>
        <p:nvSpPr>
          <p:cNvPr id="508" name="76"/>
          <p:cNvSpPr txBox="1"/>
          <p:nvPr/>
        </p:nvSpPr>
        <p:spPr>
          <a:xfrm>
            <a:off x="12950290" y="11085228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76</a:t>
            </a:r>
          </a:p>
        </p:txBody>
      </p:sp>
      <p:sp>
        <p:nvSpPr>
          <p:cNvPr id="509" name="77"/>
          <p:cNvSpPr txBox="1"/>
          <p:nvPr/>
        </p:nvSpPr>
        <p:spPr>
          <a:xfrm>
            <a:off x="13873407" y="11085228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77</a:t>
            </a:r>
          </a:p>
        </p:txBody>
      </p:sp>
      <p:sp>
        <p:nvSpPr>
          <p:cNvPr id="510" name="78"/>
          <p:cNvSpPr txBox="1"/>
          <p:nvPr/>
        </p:nvSpPr>
        <p:spPr>
          <a:xfrm>
            <a:off x="14862869" y="11085228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78</a:t>
            </a:r>
          </a:p>
        </p:txBody>
      </p:sp>
      <p:sp>
        <p:nvSpPr>
          <p:cNvPr id="511" name="79"/>
          <p:cNvSpPr txBox="1"/>
          <p:nvPr/>
        </p:nvSpPr>
        <p:spPr>
          <a:xfrm>
            <a:off x="15985018" y="11085228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79</a:t>
            </a:r>
          </a:p>
        </p:txBody>
      </p:sp>
      <p:sp>
        <p:nvSpPr>
          <p:cNvPr id="512" name="80"/>
          <p:cNvSpPr txBox="1"/>
          <p:nvPr/>
        </p:nvSpPr>
        <p:spPr>
          <a:xfrm>
            <a:off x="17443814" y="11085228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80</a:t>
            </a:r>
          </a:p>
        </p:txBody>
      </p:sp>
      <p:sp>
        <p:nvSpPr>
          <p:cNvPr id="513" name="Circle"/>
          <p:cNvSpPr/>
          <p:nvPr/>
        </p:nvSpPr>
        <p:spPr>
          <a:xfrm>
            <a:off x="14061329" y="4875008"/>
            <a:ext cx="146589" cy="146590"/>
          </a:xfrm>
          <a:prstGeom prst="ellipse">
            <a:avLst/>
          </a:prstGeom>
          <a:solidFill>
            <a:srgbClr val="54AE3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14" name="Circle"/>
          <p:cNvSpPr/>
          <p:nvPr/>
        </p:nvSpPr>
        <p:spPr>
          <a:xfrm>
            <a:off x="17540285" y="3359152"/>
            <a:ext cx="146590" cy="146590"/>
          </a:xfrm>
          <a:prstGeom prst="ellipse">
            <a:avLst/>
          </a:prstGeom>
          <a:solidFill>
            <a:srgbClr val="54AE3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15" name="Circle"/>
          <p:cNvSpPr/>
          <p:nvPr/>
        </p:nvSpPr>
        <p:spPr>
          <a:xfrm>
            <a:off x="15229499" y="6904352"/>
            <a:ext cx="146590" cy="146590"/>
          </a:xfrm>
          <a:prstGeom prst="ellipse">
            <a:avLst/>
          </a:prstGeom>
          <a:solidFill>
            <a:srgbClr val="54AE3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16" name="This system also must be smart about the formatting of the footnote marks."/>
          <p:cNvSpPr txBox="1"/>
          <p:nvPr/>
        </p:nvSpPr>
        <p:spPr>
          <a:xfrm>
            <a:off x="24951458" y="2974209"/>
            <a:ext cx="9713570" cy="144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This system also must be smart about the formatting of the </a:t>
            </a:r>
            <a:r>
              <a:rPr>
                <a:solidFill>
                  <a:schemeClr val="accent2"/>
                </a:solidFill>
              </a:rPr>
              <a:t>footnote marks</a:t>
            </a:r>
            <a:r>
              <a:t>.</a:t>
            </a:r>
          </a:p>
        </p:txBody>
      </p:sp>
      <p:sp>
        <p:nvSpPr>
          <p:cNvPr id="517" name="Rectangle"/>
          <p:cNvSpPr/>
          <p:nvPr/>
        </p:nvSpPr>
        <p:spPr>
          <a:xfrm>
            <a:off x="25098505" y="5039443"/>
            <a:ext cx="9419474" cy="7022443"/>
          </a:xfrm>
          <a:prstGeom prst="rect">
            <a:avLst/>
          </a:prstGeom>
          <a:solidFill>
            <a:srgbClr val="FF9300">
              <a:alpha val="95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18" name="All of this ensures that footnotes appear as you might expect."/>
          <p:cNvSpPr txBox="1"/>
          <p:nvPr/>
        </p:nvSpPr>
        <p:spPr>
          <a:xfrm>
            <a:off x="-5443103" y="2874357"/>
            <a:ext cx="4880886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All of this ensures that footnotes appear as you might expect.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800">
        <p:dissolv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t_cars_tbl.png" descr="gt_cars_tb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61100" y="1983828"/>
            <a:ext cx="11799460" cy="11527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521" name="Line Shape" descr="Line Shap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8100000">
            <a:off x="3051731" y="2258090"/>
            <a:ext cx="14127670" cy="7419807"/>
          </a:xfrm>
          <a:prstGeom prst="rect">
            <a:avLst/>
          </a:prstGeom>
        </p:spPr>
      </p:pic>
      <p:sp>
        <p:nvSpPr>
          <p:cNvPr id="523" name="Line"/>
          <p:cNvSpPr/>
          <p:nvPr/>
        </p:nvSpPr>
        <p:spPr>
          <a:xfrm flipH="1" flipV="1">
            <a:off x="14080332" y="4948791"/>
            <a:ext cx="4405602" cy="1"/>
          </a:xfrm>
          <a:prstGeom prst="line">
            <a:avLst/>
          </a:prstGeom>
          <a:ln w="1143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24" name="Line"/>
          <p:cNvSpPr/>
          <p:nvPr/>
        </p:nvSpPr>
        <p:spPr>
          <a:xfrm rot="10800000">
            <a:off x="15546965" y="6832599"/>
            <a:ext cx="2938968" cy="230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3490" y="7287"/>
                  <a:pt x="7134" y="0"/>
                  <a:pt x="10800" y="0"/>
                </a:cubicBezTo>
                <a:cubicBezTo>
                  <a:pt x="14466" y="0"/>
                  <a:pt x="18110" y="7287"/>
                  <a:pt x="21600" y="21600"/>
                </a:cubicBezTo>
              </a:path>
            </a:pathLst>
          </a:custGeom>
          <a:ln w="1143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25" name="Categorizing the Useful Features of a Table"/>
          <p:cNvSpPr txBox="1"/>
          <p:nvPr/>
        </p:nvSpPr>
        <p:spPr>
          <a:xfrm>
            <a:off x="1248475" y="768609"/>
            <a:ext cx="2185923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Categorizing the Useful Features of a Table</a:t>
            </a:r>
          </a:p>
        </p:txBody>
      </p:sp>
      <p:pic>
        <p:nvPicPr>
          <p:cNvPr id="526" name="Line Shape" descr="Line Shap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8100000">
            <a:off x="1538975" y="3393550"/>
            <a:ext cx="11929357" cy="6836347"/>
          </a:xfrm>
          <a:prstGeom prst="rect">
            <a:avLst/>
          </a:prstGeom>
        </p:spPr>
      </p:pic>
      <p:pic>
        <p:nvPicPr>
          <p:cNvPr id="528" name="Line Shape" descr="Line Shap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8100000">
            <a:off x="1610647" y="4468294"/>
            <a:ext cx="12807381" cy="8116211"/>
          </a:xfrm>
          <a:prstGeom prst="rect">
            <a:avLst/>
          </a:prstGeom>
        </p:spPr>
      </p:pic>
      <p:grpSp>
        <p:nvGrpSpPr>
          <p:cNvPr id="534" name="Group"/>
          <p:cNvGrpSpPr/>
          <p:nvPr/>
        </p:nvGrpSpPr>
        <p:grpSpPr>
          <a:xfrm>
            <a:off x="17714559" y="2914381"/>
            <a:ext cx="2389366" cy="2325936"/>
            <a:chOff x="76199" y="0"/>
            <a:chExt cx="2389364" cy="2325934"/>
          </a:xfrm>
        </p:grpSpPr>
        <p:grpSp>
          <p:nvGrpSpPr>
            <p:cNvPr id="532" name="Group"/>
            <p:cNvGrpSpPr/>
            <p:nvPr/>
          </p:nvGrpSpPr>
          <p:grpSpPr>
            <a:xfrm>
              <a:off x="861710" y="0"/>
              <a:ext cx="1603855" cy="2325935"/>
              <a:chOff x="0" y="0"/>
              <a:chExt cx="1603854" cy="2325934"/>
            </a:xfrm>
          </p:grpSpPr>
          <p:sp>
            <p:nvSpPr>
              <p:cNvPr id="530" name="Circle"/>
              <p:cNvSpPr/>
              <p:nvPr/>
            </p:nvSpPr>
            <p:spPr>
              <a:xfrm>
                <a:off x="0" y="0"/>
                <a:ext cx="1270000" cy="1270000"/>
              </a:xfrm>
              <a:prstGeom prst="ellipse">
                <a:avLst/>
              </a:prstGeom>
              <a:noFill/>
              <a:ln w="50800" cap="flat">
                <a:solidFill>
                  <a:srgbClr val="53AF3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531" name="1"/>
              <p:cNvSpPr/>
              <p:nvPr/>
            </p:nvSpPr>
            <p:spPr>
              <a:xfrm>
                <a:off x="333854" y="1055934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b">
                <a:normAutofit fontScale="100000" lnSpcReduction="0"/>
              </a:bodyPr>
              <a:lstStyle>
                <a:lvl1pPr>
                  <a:defRPr b="0" cap="none" i="1" spc="0" sz="50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1</a:t>
                </a:r>
              </a:p>
            </p:txBody>
          </p:sp>
        </p:grpSp>
        <p:sp>
          <p:nvSpPr>
            <p:cNvPr id="533" name="Line"/>
            <p:cNvSpPr/>
            <p:nvPr/>
          </p:nvSpPr>
          <p:spPr>
            <a:xfrm flipH="1" flipV="1">
              <a:off x="76199" y="632773"/>
              <a:ext cx="784076" cy="1"/>
            </a:xfrm>
            <a:prstGeom prst="line">
              <a:avLst/>
            </a:prstGeom>
            <a:noFill/>
            <a:ln w="50800" cap="flat">
              <a:solidFill>
                <a:srgbClr val="1DB100"/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539" name="Group"/>
          <p:cNvGrpSpPr/>
          <p:nvPr/>
        </p:nvGrpSpPr>
        <p:grpSpPr>
          <a:xfrm>
            <a:off x="14070367" y="4313791"/>
            <a:ext cx="6040553" cy="2325936"/>
            <a:chOff x="0" y="0"/>
            <a:chExt cx="6040552" cy="2325934"/>
          </a:xfrm>
        </p:grpSpPr>
        <p:sp>
          <p:nvSpPr>
            <p:cNvPr id="535" name="Line"/>
            <p:cNvSpPr/>
            <p:nvPr/>
          </p:nvSpPr>
          <p:spPr>
            <a:xfrm rot="10800000">
              <a:off x="0" y="636135"/>
              <a:ext cx="4415567" cy="160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7" fill="norm" stroke="1" extrusionOk="0">
                  <a:moveTo>
                    <a:pt x="0" y="21027"/>
                  </a:moveTo>
                  <a:cubicBezTo>
                    <a:pt x="3637" y="7698"/>
                    <a:pt x="7303" y="690"/>
                    <a:pt x="10974" y="48"/>
                  </a:cubicBezTo>
                  <a:cubicBezTo>
                    <a:pt x="14525" y="-573"/>
                    <a:pt x="18074" y="4763"/>
                    <a:pt x="21600" y="16026"/>
                  </a:cubicBezTo>
                </a:path>
              </a:pathLst>
            </a:custGeom>
            <a:noFill/>
            <a:ln w="50800" cap="flat">
              <a:solidFill>
                <a:srgbClr val="1DB100"/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538" name="Group"/>
            <p:cNvGrpSpPr/>
            <p:nvPr/>
          </p:nvGrpSpPr>
          <p:grpSpPr>
            <a:xfrm>
              <a:off x="4417003" y="0"/>
              <a:ext cx="1623550" cy="2325935"/>
              <a:chOff x="0" y="0"/>
              <a:chExt cx="1623548" cy="2325934"/>
            </a:xfrm>
          </p:grpSpPr>
          <p:sp>
            <p:nvSpPr>
              <p:cNvPr id="536" name="2"/>
              <p:cNvSpPr/>
              <p:nvPr/>
            </p:nvSpPr>
            <p:spPr>
              <a:xfrm>
                <a:off x="353548" y="1055934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b">
                <a:normAutofit fontScale="100000" lnSpcReduction="0"/>
              </a:bodyPr>
              <a:lstStyle>
                <a:lvl1pPr>
                  <a:defRPr b="0" cap="none" i="1" spc="0" sz="50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2</a:t>
                </a:r>
              </a:p>
            </p:txBody>
          </p:sp>
          <p:sp>
            <p:nvSpPr>
              <p:cNvPr id="537" name="Circle"/>
              <p:cNvSpPr/>
              <p:nvPr/>
            </p:nvSpPr>
            <p:spPr>
              <a:xfrm>
                <a:off x="0" y="0"/>
                <a:ext cx="1270000" cy="1270000"/>
              </a:xfrm>
              <a:prstGeom prst="ellipse">
                <a:avLst/>
              </a:prstGeom>
              <a:noFill/>
              <a:ln w="50800" cap="flat">
                <a:solidFill>
                  <a:srgbClr val="53AF3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</p:grpSp>
      <p:grpSp>
        <p:nvGrpSpPr>
          <p:cNvPr id="544" name="Group"/>
          <p:cNvGrpSpPr/>
          <p:nvPr/>
        </p:nvGrpSpPr>
        <p:grpSpPr>
          <a:xfrm>
            <a:off x="15351843" y="6187135"/>
            <a:ext cx="4766232" cy="2325935"/>
            <a:chOff x="0" y="0"/>
            <a:chExt cx="4766231" cy="2325934"/>
          </a:xfrm>
        </p:grpSpPr>
        <p:grpSp>
          <p:nvGrpSpPr>
            <p:cNvPr id="542" name="Group"/>
            <p:cNvGrpSpPr/>
            <p:nvPr/>
          </p:nvGrpSpPr>
          <p:grpSpPr>
            <a:xfrm>
              <a:off x="3135527" y="0"/>
              <a:ext cx="1630705" cy="2325935"/>
              <a:chOff x="0" y="0"/>
              <a:chExt cx="1630703" cy="2325934"/>
            </a:xfrm>
          </p:grpSpPr>
          <p:sp>
            <p:nvSpPr>
              <p:cNvPr id="540" name="3"/>
              <p:cNvSpPr/>
              <p:nvPr/>
            </p:nvSpPr>
            <p:spPr>
              <a:xfrm>
                <a:off x="360703" y="1055934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b">
                <a:normAutofit fontScale="100000" lnSpcReduction="0"/>
              </a:bodyPr>
              <a:lstStyle>
                <a:lvl1pPr>
                  <a:defRPr b="0" cap="none" i="1" spc="0" sz="50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  <p:sp>
            <p:nvSpPr>
              <p:cNvPr id="541" name="Circle"/>
              <p:cNvSpPr/>
              <p:nvPr/>
            </p:nvSpPr>
            <p:spPr>
              <a:xfrm>
                <a:off x="0" y="0"/>
                <a:ext cx="1270000" cy="1270000"/>
              </a:xfrm>
              <a:prstGeom prst="ellipse">
                <a:avLst/>
              </a:prstGeom>
              <a:noFill/>
              <a:ln w="50800" cap="flat">
                <a:solidFill>
                  <a:srgbClr val="53AF3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  <p:sp>
          <p:nvSpPr>
            <p:cNvPr id="543" name="Line"/>
            <p:cNvSpPr/>
            <p:nvPr/>
          </p:nvSpPr>
          <p:spPr>
            <a:xfrm rot="10800000">
              <a:off x="0" y="641251"/>
              <a:ext cx="3134092" cy="169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7" fill="norm" stroke="1" extrusionOk="0">
                  <a:moveTo>
                    <a:pt x="0" y="21327"/>
                  </a:moveTo>
                  <a:cubicBezTo>
                    <a:pt x="3479" y="7425"/>
                    <a:pt x="7028" y="278"/>
                    <a:pt x="10590" y="8"/>
                  </a:cubicBezTo>
                  <a:cubicBezTo>
                    <a:pt x="14292" y="-273"/>
                    <a:pt x="17984" y="6876"/>
                    <a:pt x="21600" y="21327"/>
                  </a:cubicBezTo>
                </a:path>
              </a:pathLst>
            </a:custGeom>
            <a:noFill/>
            <a:ln w="50800" cap="flat">
              <a:solidFill>
                <a:srgbClr val="1DB100"/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545" name="All of this ensures that footnotes appear as you might expect."/>
          <p:cNvSpPr txBox="1"/>
          <p:nvPr/>
        </p:nvSpPr>
        <p:spPr>
          <a:xfrm>
            <a:off x="754497" y="2874357"/>
            <a:ext cx="4880886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All of this ensures that footnotes appear as you might expect.</a:t>
            </a:r>
          </a:p>
        </p:txBody>
      </p:sp>
      <p:sp>
        <p:nvSpPr>
          <p:cNvPr id="546" name="To do this right, gt will index the locations left-to-right then…"/>
          <p:cNvSpPr txBox="1"/>
          <p:nvPr/>
        </p:nvSpPr>
        <p:spPr>
          <a:xfrm>
            <a:off x="754497" y="-3812197"/>
            <a:ext cx="4880886" cy="3467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To do this right,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 will </a:t>
            </a:r>
            <a:r>
              <a:rPr>
                <a:solidFill>
                  <a:schemeClr val="accent5"/>
                </a:solidFill>
              </a:rPr>
              <a:t>index</a:t>
            </a:r>
            <a:r>
              <a:t> the locations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left-to-right then</a:t>
            </a:r>
          </a:p>
          <a:p>
            <a:pPr>
              <a:defRPr b="0" cap="none" i="1" spc="0" sz="4400">
                <a:solidFill>
                  <a:srgbClr val="53585F"/>
                </a:solidFill>
              </a:defRPr>
            </a:pPr>
            <a:r>
              <a:t>top-to-bottom.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8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26" grpId="2"/>
      <p:bldP build="whole" bldLvl="1" animBg="1" rev="0" advAuto="0" spid="521" grpId="1"/>
      <p:bldP build="whole" bldLvl="1" animBg="1" rev="0" advAuto="0" spid="528" grpId="3"/>
    </p:bldLst>
  </p:timing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FFFFFF"/>
      </a:dk1>
      <a:lt1>
        <a:srgbClr val="80A9D7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b" upright="0">
        <a:normAutofit fontScale="100000" lnSpcReduction="0"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all" i="0" spc="443" strike="noStrike" sz="3700" u="none" kumimoji="0" normalizeH="0">
            <a:ln>
              <a:noFill/>
            </a:ln>
            <a:solidFill>
              <a:srgbClr val="80A9D7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b" upright="0">
        <a:normAutofit fontScale="100000" lnSpcReduction="0"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all" i="0" spc="443" strike="noStrike" sz="3700" u="none" kumimoji="0" normalizeH="0">
            <a:ln>
              <a:noFill/>
            </a:ln>
            <a:solidFill>
              <a:srgbClr val="80A9D7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